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33"/>
  </p:notesMasterIdLst>
  <p:sldIdLst>
    <p:sldId id="256" r:id="rId4"/>
    <p:sldId id="257" r:id="rId5"/>
    <p:sldId id="286" r:id="rId6"/>
    <p:sldId id="287" r:id="rId7"/>
    <p:sldId id="260" r:id="rId8"/>
    <p:sldId id="288" r:id="rId9"/>
    <p:sldId id="289" r:id="rId10"/>
    <p:sldId id="290" r:id="rId11"/>
    <p:sldId id="291" r:id="rId12"/>
    <p:sldId id="292" r:id="rId13"/>
    <p:sldId id="267" r:id="rId14"/>
    <p:sldId id="268" r:id="rId15"/>
    <p:sldId id="269" r:id="rId16"/>
    <p:sldId id="270" r:id="rId17"/>
    <p:sldId id="271" r:id="rId18"/>
    <p:sldId id="272" r:id="rId19"/>
    <p:sldId id="273" r:id="rId20"/>
    <p:sldId id="274" r:id="rId21"/>
    <p:sldId id="275" r:id="rId22"/>
    <p:sldId id="293" r:id="rId23"/>
    <p:sldId id="297" r:id="rId24"/>
    <p:sldId id="295" r:id="rId25"/>
    <p:sldId id="296" r:id="rId26"/>
    <p:sldId id="280" r:id="rId27"/>
    <p:sldId id="281" r:id="rId28"/>
    <p:sldId id="282" r:id="rId29"/>
    <p:sldId id="283" r:id="rId30"/>
    <p:sldId id="285" r:id="rId31"/>
    <p:sldId id="284"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72" autoAdjust="0"/>
    <p:restoredTop sz="78086" autoAdjust="0"/>
  </p:normalViewPr>
  <p:slideViewPr>
    <p:cSldViewPr snapToGrid="0">
      <p:cViewPr varScale="1">
        <p:scale>
          <a:sx n="67" d="100"/>
          <a:sy n="67" d="100"/>
        </p:scale>
        <p:origin x="132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viewProps" Target="viewProps.xml"/></Relationships>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GIF>
</file>

<file path=ppt/media/image17.jpeg>
</file>

<file path=ppt/media/image18.png>
</file>

<file path=ppt/media/image19.jpeg>
</file>

<file path=ppt/media/image2.png>
</file>

<file path=ppt/media/image20.jpeg>
</file>

<file path=ppt/media/image21.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49A4BD-ACE1-4C2A-B9A9-FD106BD32BCD}" type="datetimeFigureOut">
              <a:rPr lang="zh-CN" altLang="en-US" smtClean="0"/>
              <a:t>2021/10/27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1EAC9B-C9C3-4096-9123-8DDBC3FCC6C3}" type="slidenum">
              <a:rPr lang="zh-CN" altLang="en-US" smtClean="0"/>
              <a:t>‹#›</a:t>
            </a:fld>
            <a:endParaRPr lang="zh-CN" altLang="en-US"/>
          </a:p>
        </p:txBody>
      </p:sp>
    </p:spTree>
    <p:extLst>
      <p:ext uri="{BB962C8B-B14F-4D97-AF65-F5344CB8AC3E}">
        <p14:creationId xmlns:p14="http://schemas.microsoft.com/office/powerpoint/2010/main" val="1444500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01EAC9B-C9C3-4096-9123-8DDBC3FCC6C3}" type="slidenum">
              <a:rPr lang="zh-CN" altLang="en-US" smtClean="0"/>
              <a:t>3</a:t>
            </a:fld>
            <a:endParaRPr lang="zh-CN" altLang="en-US"/>
          </a:p>
        </p:txBody>
      </p:sp>
    </p:spTree>
    <p:extLst>
      <p:ext uri="{BB962C8B-B14F-4D97-AF65-F5344CB8AC3E}">
        <p14:creationId xmlns:p14="http://schemas.microsoft.com/office/powerpoint/2010/main" val="3858139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[1] </a:t>
            </a:r>
          </a:p>
          <a:p>
            <a:endParaRPr lang="en-US" altLang="zh-CN"/>
          </a:p>
          <a:p>
            <a:r>
              <a:rPr lang="en-US" altLang="zh-CN"/>
              <a:t>Fig1: </a:t>
            </a:r>
            <a:r>
              <a:rPr lang="zh-CN" altLang="en-US"/>
              <a:t>Marg Hearn</a:t>
            </a:r>
            <a:r>
              <a:rPr lang="en-US" altLang="zh-CN"/>
              <a:t>, </a:t>
            </a:r>
            <a:r>
              <a:rPr lang="zh-CN" altLang="en-US"/>
              <a:t>The power of transdisciplinary design</a:t>
            </a:r>
            <a:r>
              <a:rPr lang="en-US" altLang="zh-CN"/>
              <a:t>, https://architectureau.com/articles/essay-transdisciplinary-design/</a:t>
            </a:r>
          </a:p>
          <a:p>
            <a:r>
              <a:rPr lang="en-US" altLang="zh-CN"/>
              <a:t>Fig2: Bernard Marr, What Is The Importance Of Artificial Intelligence (AI), https://bernardmarr.com/what-is-the-importance-of-artificial-intelligence-ai/</a:t>
            </a:r>
          </a:p>
          <a:p>
            <a:r>
              <a:rPr lang="en-US" altLang="zh-CN"/>
              <a:t>Fig3: San Diego State University, Research Project: Excessive Body Weight and Ovarian Cancer, https://healthlink.sdsu.edu/research-project-body-weight-cancer/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Hi I am Han and I’ll talk about how expert's expertise could be ethical and responsible.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solidFill>
                  <a:srgbClr val="D9D9D9"/>
                </a:solidFill>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 think there are 2 major aspects, one is for the experts themselves, and the other one is for external factors.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001EAC9B-C9C3-4096-9123-8DDBC3FCC6C3}" type="slidenum">
              <a:rPr lang="zh-CN" altLang="en-US" smtClean="0"/>
              <a:t>25</a:t>
            </a:fld>
            <a:endParaRPr lang="zh-CN" altLang="en-US"/>
          </a:p>
        </p:txBody>
      </p:sp>
    </p:spTree>
    <p:extLst>
      <p:ext uri="{BB962C8B-B14F-4D97-AF65-F5344CB8AC3E}">
        <p14:creationId xmlns:p14="http://schemas.microsoft.com/office/powerpoint/2010/main" val="2011202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For experts themselves, the first important thing I think is that</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they should be ethical in research</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Experts should always follow the Codes and Policies for Research Ethics, which can help ensure that they are responsible to the public in their research and avoid mistakes.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Also, experts </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should be ethical in practice. </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When facing ethical problems in practice, experts should make proper decisions even when under pressure, with the help of their expertise to understand the consequences of taking certain actions.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 third thing is that experts should consider the role in society of their </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innovations</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and</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be responsible to them. </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They usually know more about their inventions, so they should consider the social significance of the innovations and how they should be used.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To achieve the goals above, experts need to </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consider all the stakeholders involved when making decisions</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especially the indirect stakeholders and those who are likely to be harmed, so they would not be harmed because of being ignored.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What’s more, experts should always </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beware of bias</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They should not only do things that are beneficial to one party and leave the others in dilemma, or only talk about the strengths or weaknesses of one party when introducing the situation, even if it is true.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001EAC9B-C9C3-4096-9123-8DDBC3FCC6C3}" type="slidenum">
              <a:rPr lang="zh-CN" altLang="en-US" smtClean="0"/>
              <a:t>26</a:t>
            </a:fld>
            <a:endParaRPr lang="zh-CN" altLang="en-US"/>
          </a:p>
        </p:txBody>
      </p:sp>
    </p:spTree>
    <p:extLst>
      <p:ext uri="{BB962C8B-B14F-4D97-AF65-F5344CB8AC3E}">
        <p14:creationId xmlns:p14="http://schemas.microsoft.com/office/powerpoint/2010/main" val="34459374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In addition to the experts themselves, external factors will also affect whether they are ethical and responsible.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Like, unethical or irresponsible behaviors of experts should be investigated and punished, </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establishing systems of supervision and punishment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can reduce these behaviors by enforcing them to undertake the consequences of their actions, thereby making them more careful about their words and actions.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In addition to this,</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experts should also be protected from being disturbed</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by other external factors, like reducing unreasonable repressive rules, or avoiding from being politicized. If experts are facing too much external pressure, they may do unethical things to protect themselves, or even use their expertise to do things harmful to the others.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 last thing is, for people who is making decision, </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taking the words of experts as reference </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rather than absolute truth will be helpful to identify the mistakes of experts and improve the correctness and rationality of the decisions. People should always have their own thinking.</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001EAC9B-C9C3-4096-9123-8DDBC3FCC6C3}" type="slidenum">
              <a:rPr lang="zh-CN" altLang="en-US" smtClean="0"/>
              <a:t>27</a:t>
            </a:fld>
            <a:endParaRPr lang="zh-CN" altLang="en-US"/>
          </a:p>
        </p:txBody>
      </p:sp>
    </p:spTree>
    <p:extLst>
      <p:ext uri="{BB962C8B-B14F-4D97-AF65-F5344CB8AC3E}">
        <p14:creationId xmlns:p14="http://schemas.microsoft.com/office/powerpoint/2010/main" val="888244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dirty="0">
                <a:effectLst/>
                <a:latin typeface="等线" panose="02010600030101010101" pitchFamily="2" charset="-122"/>
                <a:cs typeface="Times New Roman" panose="02020603050405020304" pitchFamily="18" charset="0"/>
              </a:rPr>
              <a:t>Ok that’s all from me.  Thank you </a:t>
            </a:r>
            <a:r>
              <a:rPr lang="en-US" altLang="zh-CN" sz="1800">
                <a:effectLst/>
                <a:latin typeface="等线" panose="02010600030101010101" pitchFamily="2" charset="-122"/>
                <a:cs typeface="Times New Roman" panose="02020603050405020304" pitchFamily="18" charset="0"/>
              </a:rPr>
              <a:t>for listening.</a:t>
            </a:r>
            <a:endParaRPr lang="zh-CN" altLang="en-US"/>
          </a:p>
        </p:txBody>
      </p:sp>
      <p:sp>
        <p:nvSpPr>
          <p:cNvPr id="4" name="灯片编号占位符 3"/>
          <p:cNvSpPr>
            <a:spLocks noGrp="1"/>
          </p:cNvSpPr>
          <p:nvPr>
            <p:ph type="sldNum" sz="quarter" idx="5"/>
          </p:nvPr>
        </p:nvSpPr>
        <p:spPr/>
        <p:txBody>
          <a:bodyPr/>
          <a:lstStyle/>
          <a:p>
            <a:fld id="{001EAC9B-C9C3-4096-9123-8DDBC3FCC6C3}" type="slidenum">
              <a:rPr lang="zh-CN" altLang="en-US" smtClean="0"/>
              <a:t>29</a:t>
            </a:fld>
            <a:endParaRPr lang="zh-CN" altLang="en-US"/>
          </a:p>
        </p:txBody>
      </p:sp>
    </p:spTree>
    <p:extLst>
      <p:ext uri="{BB962C8B-B14F-4D97-AF65-F5344CB8AC3E}">
        <p14:creationId xmlns:p14="http://schemas.microsoft.com/office/powerpoint/2010/main" val="47419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CD45D5-8400-4F5D-9E08-77E80530566F}"/>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613FF253-CAB4-46F9-A6B6-F8DEE8350F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17D8B0A-90D7-4AE1-A242-EEE1CD60757F}"/>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5" name="页脚占位符 4">
            <a:extLst>
              <a:ext uri="{FF2B5EF4-FFF2-40B4-BE49-F238E27FC236}">
                <a16:creationId xmlns:a16="http://schemas.microsoft.com/office/drawing/2014/main" id="{1CCF4165-EA86-4599-80DE-FE14B68B6CB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E47063-07C5-4A1F-9380-5BAE1AB86A0A}"/>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33180131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88EC5D-518F-4B76-946F-F47409CBFEF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0E7C39F-8FD9-4632-8559-5C5C5B46736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52336AF-C26D-4242-A737-7FD73FCA0AB6}"/>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5" name="页脚占位符 4">
            <a:extLst>
              <a:ext uri="{FF2B5EF4-FFF2-40B4-BE49-F238E27FC236}">
                <a16:creationId xmlns:a16="http://schemas.microsoft.com/office/drawing/2014/main" id="{EE083E10-EEBD-436A-BC54-45A785E76AC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79BDB4C-E79E-44DB-8D05-77C7911FE741}"/>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489902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40E601C-97FD-499F-9ACE-286FC492C9C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E4706C7C-2B73-431E-97B0-1AFFF63DAE90}"/>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346C5BB-A215-45E1-B06C-C45F6605A8F7}"/>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5" name="页脚占位符 4">
            <a:extLst>
              <a:ext uri="{FF2B5EF4-FFF2-40B4-BE49-F238E27FC236}">
                <a16:creationId xmlns:a16="http://schemas.microsoft.com/office/drawing/2014/main" id="{A9596233-9954-4FC7-8379-2672A84AC9D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03FF5FC-7507-450F-A68D-FB27EF1858FD}"/>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42571725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28131253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18959282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4085657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13117342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23843126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16165626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34708961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4144303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691761-FD53-440E-A6C1-576142C17B1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805CFAA-C97E-4087-A1BA-BB60215B528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05ACD19-7A57-4DC8-98E7-BEE3F9B38218}"/>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5" name="页脚占位符 4">
            <a:extLst>
              <a:ext uri="{FF2B5EF4-FFF2-40B4-BE49-F238E27FC236}">
                <a16:creationId xmlns:a16="http://schemas.microsoft.com/office/drawing/2014/main" id="{C436E230-1765-47E4-BFDF-C6420D0169E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8D3DB94-358C-4952-BDEA-D3C4F7B0423E}"/>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231695749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38941507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1380149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A96CD53-A9B5-43E1-AEB2-6C19DF1382E7}" type="datetimeFigureOut">
              <a:rPr lang="zh-CN" altLang="en-US" smtClean="0"/>
              <a:t>2021/10/27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38399834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35976119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19362840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393110452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6378009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40191457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269475047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24460374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393DD1-D877-45FB-A867-BE66ABCF57FD}"/>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47E5F71-C710-44F2-92EF-CAA4EE09C8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588BD693-E538-4E4D-B0E5-8FBE80494EB0}"/>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5" name="页脚占位符 4">
            <a:extLst>
              <a:ext uri="{FF2B5EF4-FFF2-40B4-BE49-F238E27FC236}">
                <a16:creationId xmlns:a16="http://schemas.microsoft.com/office/drawing/2014/main" id="{2C6D6DB6-94F5-4C4B-919C-D9741CD008B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7510B1C-0639-421B-9999-C4E13697C524}"/>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368414496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2786175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151143417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2021/10/27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2388430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AE94D4-C623-4508-A139-CC2D8C96A68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8CC9C83-7F22-40F1-B707-7275C350832D}"/>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8AC9225-EAEE-4B4B-89DE-E4603337FF55}"/>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947323FE-D622-43FA-B651-B8D437313BF0}"/>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6" name="页脚占位符 5">
            <a:extLst>
              <a:ext uri="{FF2B5EF4-FFF2-40B4-BE49-F238E27FC236}">
                <a16:creationId xmlns:a16="http://schemas.microsoft.com/office/drawing/2014/main" id="{35F6EEF2-D245-4178-B7DA-F5F85F554E0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B8E93D7-8018-4CD3-995A-B1CE50FCCD93}"/>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24138918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5D9D62-1D85-4742-AA7E-BB9215BAFD21}"/>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6763DC0C-77FB-4EEA-9400-0E10C9956E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2AF61395-F5BA-4E4F-9E63-503C27885BB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2FBD666-D4F6-4484-8E9D-3024F9C70B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A5D99FA-365D-4DFE-A3FC-A9C8A7D268C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486327F-648D-40C6-ACAA-C23BC7ED5624}"/>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8" name="页脚占位符 7">
            <a:extLst>
              <a:ext uri="{FF2B5EF4-FFF2-40B4-BE49-F238E27FC236}">
                <a16:creationId xmlns:a16="http://schemas.microsoft.com/office/drawing/2014/main" id="{F18E9EDC-AB75-46CB-B65B-BF40641ED8E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361B511-373B-441F-A1F3-3163FB9AE052}"/>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3227776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6A60DB-E607-4A57-8885-FE185F1A56C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D736E5E-95A8-44A1-9C04-3A13DB8343B0}"/>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4" name="页脚占位符 3">
            <a:extLst>
              <a:ext uri="{FF2B5EF4-FFF2-40B4-BE49-F238E27FC236}">
                <a16:creationId xmlns:a16="http://schemas.microsoft.com/office/drawing/2014/main" id="{984C5F31-5D4B-45D4-A254-9F806D006930}"/>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92457BA-177E-49B2-B132-25BFF8008592}"/>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2516426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05EAE02-4416-499F-977E-F81F57671F8F}"/>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3" name="页脚占位符 2">
            <a:extLst>
              <a:ext uri="{FF2B5EF4-FFF2-40B4-BE49-F238E27FC236}">
                <a16:creationId xmlns:a16="http://schemas.microsoft.com/office/drawing/2014/main" id="{539DD944-5A8D-4F62-BF06-9E3ED598F03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04D4985-E215-4E67-99D4-41C78C6F88FC}"/>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1690487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8003E-7166-4376-B745-B7775EF5353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E2FDA4A-7D7A-45B8-A518-D18289A3F9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7683BAD-B933-49DF-BA63-09FD4337DA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40AC5A8-EC75-4B62-891E-D7AEED637F31}"/>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6" name="页脚占位符 5">
            <a:extLst>
              <a:ext uri="{FF2B5EF4-FFF2-40B4-BE49-F238E27FC236}">
                <a16:creationId xmlns:a16="http://schemas.microsoft.com/office/drawing/2014/main" id="{7BE5C2B3-9238-4DBC-9FC7-3B5B2FD5936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A5C0E2F-47D7-4927-A045-00DFAEAB7A4E}"/>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110118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FA8E03-3AC2-4E3D-89FA-A5FD20E9BE9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322C4ED-3E14-4490-98BE-314461148C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A2C58A1-D32F-4E06-949B-C3B0E3AE89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0776642-3A76-4AA5-BB45-F8CA200021A7}"/>
              </a:ext>
            </a:extLst>
          </p:cNvPr>
          <p:cNvSpPr>
            <a:spLocks noGrp="1"/>
          </p:cNvSpPr>
          <p:nvPr>
            <p:ph type="dt" sz="half" idx="10"/>
          </p:nvPr>
        </p:nvSpPr>
        <p:spPr/>
        <p:txBody>
          <a:bodyPr/>
          <a:lstStyle/>
          <a:p>
            <a:fld id="{FAA8325D-AE0A-4A93-A31D-EFAD0BB81B70}" type="datetimeFigureOut">
              <a:rPr lang="zh-CN" altLang="en-US" smtClean="0"/>
              <a:t>2021/10/27</a:t>
            </a:fld>
            <a:endParaRPr lang="zh-CN" altLang="en-US"/>
          </a:p>
        </p:txBody>
      </p:sp>
      <p:sp>
        <p:nvSpPr>
          <p:cNvPr id="6" name="页脚占位符 5">
            <a:extLst>
              <a:ext uri="{FF2B5EF4-FFF2-40B4-BE49-F238E27FC236}">
                <a16:creationId xmlns:a16="http://schemas.microsoft.com/office/drawing/2014/main" id="{10C3191F-66E6-4997-819D-F4C74B750FF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20BF091-109D-4DEB-A024-5084E059E229}"/>
              </a:ext>
            </a:extLst>
          </p:cNvPr>
          <p:cNvSpPr>
            <a:spLocks noGrp="1"/>
          </p:cNvSpPr>
          <p:nvPr>
            <p:ph type="sldNum" sz="quarter" idx="12"/>
          </p:nvPr>
        </p:nvSpPr>
        <p:spPr/>
        <p:txBody>
          <a:body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669666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theme" Target="../theme/theme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5085D2F-ABB1-425D-AF0C-DAD9544C9D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9C5641F-E971-4C83-BF3D-CF9A188B26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1DE0572-101A-4FDA-9922-A12A5F4CAC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A8325D-AE0A-4A93-A31D-EFAD0BB81B70}" type="datetimeFigureOut">
              <a:rPr lang="zh-CN" altLang="en-US" smtClean="0"/>
              <a:t>2021/10/27</a:t>
            </a:fld>
            <a:endParaRPr lang="zh-CN" altLang="en-US"/>
          </a:p>
        </p:txBody>
      </p:sp>
      <p:sp>
        <p:nvSpPr>
          <p:cNvPr id="5" name="页脚占位符 4">
            <a:extLst>
              <a:ext uri="{FF2B5EF4-FFF2-40B4-BE49-F238E27FC236}">
                <a16:creationId xmlns:a16="http://schemas.microsoft.com/office/drawing/2014/main" id="{615AF2E4-1455-4C7D-9024-3C56B1A9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5713712-E409-4B88-8FF9-D339C58BD5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D63AA4-F791-42AD-A8DC-840E54848E4E}" type="slidenum">
              <a:rPr lang="zh-CN" altLang="en-US" smtClean="0"/>
              <a:t>‹#›</a:t>
            </a:fld>
            <a:endParaRPr lang="zh-CN" altLang="en-US"/>
          </a:p>
        </p:txBody>
      </p:sp>
    </p:spTree>
    <p:extLst>
      <p:ext uri="{BB962C8B-B14F-4D97-AF65-F5344CB8AC3E}">
        <p14:creationId xmlns:p14="http://schemas.microsoft.com/office/powerpoint/2010/main" val="16404848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96CD53-A9B5-43E1-AEB2-6C19DF1382E7}" type="datetimeFigureOut">
              <a:rPr lang="zh-CN" altLang="en-US" smtClean="0"/>
              <a:t>2021/10/27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4F7276-97A1-497B-9D55-28E62979DCBF}" type="slidenum">
              <a:rPr lang="zh-CN" altLang="en-US" smtClean="0"/>
              <a:t>‹#›</a:t>
            </a:fld>
            <a:endParaRPr lang="zh-CN" altLang="en-US"/>
          </a:p>
        </p:txBody>
      </p:sp>
    </p:spTree>
    <p:extLst>
      <p:ext uri="{BB962C8B-B14F-4D97-AF65-F5344CB8AC3E}">
        <p14:creationId xmlns:p14="http://schemas.microsoft.com/office/powerpoint/2010/main" val="18767669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t>2021/10/27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155577548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3.xml"/><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Droplets on a glass surface with a needle">
            <a:extLst>
              <a:ext uri="{FF2B5EF4-FFF2-40B4-BE49-F238E27FC236}">
                <a16:creationId xmlns:a16="http://schemas.microsoft.com/office/drawing/2014/main" id="{4F6A787F-D7B1-4556-921E-660B9FC9A42B}"/>
              </a:ext>
            </a:extLst>
          </p:cNvPr>
          <p:cNvPicPr>
            <a:picLocks noChangeAspect="1"/>
          </p:cNvPicPr>
          <p:nvPr/>
        </p:nvPicPr>
        <p:blipFill rotWithShape="1">
          <a:blip r:embed="rId2">
            <a:alphaModFix amt="50000"/>
          </a:blip>
          <a:srcRect b="25000"/>
          <a:stretch/>
        </p:blipFill>
        <p:spPr>
          <a:xfrm>
            <a:off x="20" y="1"/>
            <a:ext cx="12191980" cy="6857999"/>
          </a:xfrm>
          <a:prstGeom prst="rect">
            <a:avLst/>
          </a:prstGeom>
        </p:spPr>
      </p:pic>
      <p:sp>
        <p:nvSpPr>
          <p:cNvPr id="2" name="标题 1">
            <a:extLst>
              <a:ext uri="{FF2B5EF4-FFF2-40B4-BE49-F238E27FC236}">
                <a16:creationId xmlns:a16="http://schemas.microsoft.com/office/drawing/2014/main" id="{C4A38468-9F6C-4D74-B1F8-6F061D0508E6}"/>
              </a:ext>
            </a:extLst>
          </p:cNvPr>
          <p:cNvSpPr>
            <a:spLocks noGrp="1"/>
          </p:cNvSpPr>
          <p:nvPr>
            <p:ph type="ctrTitle"/>
          </p:nvPr>
        </p:nvSpPr>
        <p:spPr>
          <a:xfrm>
            <a:off x="1524000" y="1122362"/>
            <a:ext cx="9144000" cy="2900518"/>
          </a:xfrm>
        </p:spPr>
        <p:txBody>
          <a:bodyPr>
            <a:normAutofit/>
          </a:bodyPr>
          <a:lstStyle/>
          <a:p>
            <a:r>
              <a:rPr lang="en-US" altLang="zh-CN">
                <a:solidFill>
                  <a:srgbClr val="FFFFFF"/>
                </a:solidFill>
                <a:latin typeface="Times New Roman" panose="02020603050405020304" pitchFamily="18" charset="0"/>
                <a:cs typeface="Times New Roman" panose="02020603050405020304" pitchFamily="18" charset="0"/>
              </a:rPr>
              <a:t>Towards a responsible expertise</a:t>
            </a:r>
            <a:endParaRPr lang="zh-CN" altLang="en-US">
              <a:solidFill>
                <a:srgbClr val="FFFFFF"/>
              </a:solidFill>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2FF1D694-3C9E-4399-9CFF-97F45DFD9A9A}"/>
              </a:ext>
            </a:extLst>
          </p:cNvPr>
          <p:cNvSpPr>
            <a:spLocks noGrp="1"/>
          </p:cNvSpPr>
          <p:nvPr>
            <p:ph type="subTitle" idx="1"/>
          </p:nvPr>
        </p:nvSpPr>
        <p:spPr>
          <a:xfrm>
            <a:off x="1524000" y="4159404"/>
            <a:ext cx="9144000" cy="1098395"/>
          </a:xfrm>
        </p:spPr>
        <p:txBody>
          <a:bodyPr>
            <a:normAutofit/>
          </a:bodyPr>
          <a:lstStyle/>
          <a:p>
            <a:r>
              <a:rPr lang="en-US" altLang="zh-CN">
                <a:solidFill>
                  <a:srgbClr val="FFFFFF"/>
                </a:solidFill>
                <a:latin typeface="Times New Roman" panose="02020603050405020304" pitchFamily="18" charset="0"/>
                <a:cs typeface="Times New Roman" panose="02020603050405020304" pitchFamily="18" charset="0"/>
              </a:rPr>
              <a:t>Workshop4 Group3</a:t>
            </a:r>
          </a:p>
          <a:p>
            <a:r>
              <a:rPr lang="en-US" altLang="zh-CN">
                <a:solidFill>
                  <a:srgbClr val="FFFFFF"/>
                </a:solidFill>
                <a:latin typeface="Times New Roman" panose="02020603050405020304" pitchFamily="18" charset="0"/>
                <a:cs typeface="Times New Roman" panose="02020603050405020304" pitchFamily="18" charset="0"/>
              </a:rPr>
              <a:t>Hang Su, Yifan Zhou, Puxi Cao, Chenhao Zhang, and Han Zhang</a:t>
            </a:r>
          </a:p>
        </p:txBody>
      </p:sp>
    </p:spTree>
    <p:extLst>
      <p:ext uri="{BB962C8B-B14F-4D97-AF65-F5344CB8AC3E}">
        <p14:creationId xmlns:p14="http://schemas.microsoft.com/office/powerpoint/2010/main" val="77656467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F7D788E-2C1B-4EF4-8719-12613771F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452"/>
          </a:xfrm>
          <a:prstGeom prst="rect">
            <a:avLst/>
          </a:prstGeom>
          <a:solidFill>
            <a:srgbClr val="4040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2EA7BBA1-F802-4643-9607-FB3367A6F9AF}"/>
              </a:ext>
            </a:extLst>
          </p:cNvPr>
          <p:cNvSpPr>
            <a:spLocks noGrp="1"/>
          </p:cNvSpPr>
          <p:nvPr>
            <p:ph type="title"/>
          </p:nvPr>
        </p:nvSpPr>
        <p:spPr>
          <a:xfrm>
            <a:off x="764949" y="3499076"/>
            <a:ext cx="6053558" cy="2424774"/>
          </a:xfrm>
        </p:spPr>
        <p:txBody>
          <a:bodyPr vert="horz" lIns="91440" tIns="45720" rIns="91440" bIns="45720" rtlCol="0" anchor="ctr">
            <a:normAutofit/>
          </a:bodyPr>
          <a:lstStyle/>
          <a:p>
            <a:r>
              <a:rPr lang="en-US" altLang="zh-CN" kern="1200" dirty="0">
                <a:solidFill>
                  <a:srgbClr val="FFFFFF"/>
                </a:solidFill>
                <a:latin typeface="Times New Roman" panose="02020603050405020304" pitchFamily="18" charset="0"/>
                <a:cs typeface="Times New Roman" panose="02020603050405020304" pitchFamily="18" charset="0"/>
              </a:rPr>
              <a:t>Wicked Problem</a:t>
            </a:r>
          </a:p>
        </p:txBody>
      </p:sp>
      <p:sp>
        <p:nvSpPr>
          <p:cNvPr id="29" name="Freeform: Shape 28">
            <a:extLst>
              <a:ext uri="{FF2B5EF4-FFF2-40B4-BE49-F238E27FC236}">
                <a16:creationId xmlns:a16="http://schemas.microsoft.com/office/drawing/2014/main" id="{7C54E824-C0F4-480B-BC88-689F50C45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199" y="548"/>
            <a:ext cx="4349752" cy="3142889"/>
          </a:xfrm>
          <a:custGeom>
            <a:avLst/>
            <a:gdLst>
              <a:gd name="connsiteX0" fmla="*/ 229420 w 4349752"/>
              <a:gd name="connsiteY0" fmla="*/ 0 h 3142889"/>
              <a:gd name="connsiteX1" fmla="*/ 4120333 w 4349752"/>
              <a:gd name="connsiteY1" fmla="*/ 0 h 3142889"/>
              <a:gd name="connsiteX2" fmla="*/ 4178840 w 4349752"/>
              <a:gd name="connsiteY2" fmla="*/ 121453 h 3142889"/>
              <a:gd name="connsiteX3" fmla="*/ 4349752 w 4349752"/>
              <a:gd name="connsiteY3" fmla="*/ 968013 h 3142889"/>
              <a:gd name="connsiteX4" fmla="*/ 2174876 w 4349752"/>
              <a:gd name="connsiteY4" fmla="*/ 3142889 h 3142889"/>
              <a:gd name="connsiteX5" fmla="*/ 0 w 4349752"/>
              <a:gd name="connsiteY5" fmla="*/ 968013 h 3142889"/>
              <a:gd name="connsiteX6" fmla="*/ 170913 w 4349752"/>
              <a:gd name="connsiteY6" fmla="*/ 121453 h 314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9752" h="3142889">
                <a:moveTo>
                  <a:pt x="229420" y="0"/>
                </a:moveTo>
                <a:lnTo>
                  <a:pt x="4120333" y="0"/>
                </a:lnTo>
                <a:lnTo>
                  <a:pt x="4178840" y="121453"/>
                </a:lnTo>
                <a:cubicBezTo>
                  <a:pt x="4288894" y="381652"/>
                  <a:pt x="4349752" y="667725"/>
                  <a:pt x="4349752" y="968013"/>
                </a:cubicBezTo>
                <a:cubicBezTo>
                  <a:pt x="4349752" y="2169164"/>
                  <a:pt x="3376027" y="3142889"/>
                  <a:pt x="2174876" y="3142889"/>
                </a:cubicBezTo>
                <a:cubicBezTo>
                  <a:pt x="973725" y="3142889"/>
                  <a:pt x="0" y="2169164"/>
                  <a:pt x="0" y="968013"/>
                </a:cubicBezTo>
                <a:cubicBezTo>
                  <a:pt x="0" y="667725"/>
                  <a:pt x="60858" y="381652"/>
                  <a:pt x="170913" y="12145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58DEA6A1-FC5C-4E6E-BBBF-7E472949B3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3759" y="1421356"/>
            <a:ext cx="4538241" cy="5436644"/>
          </a:xfrm>
          <a:custGeom>
            <a:avLst/>
            <a:gdLst>
              <a:gd name="connsiteX0" fmla="*/ 3084645 w 4538241"/>
              <a:gd name="connsiteY0" fmla="*/ 0 h 5436644"/>
              <a:gd name="connsiteX1" fmla="*/ 4285328 w 4538241"/>
              <a:gd name="connsiteY1" fmla="*/ 242407 h 5436644"/>
              <a:gd name="connsiteX2" fmla="*/ 4538241 w 4538241"/>
              <a:gd name="connsiteY2" fmla="*/ 364242 h 5436644"/>
              <a:gd name="connsiteX3" fmla="*/ 4538241 w 4538241"/>
              <a:gd name="connsiteY3" fmla="*/ 5436644 h 5436644"/>
              <a:gd name="connsiteX4" fmla="*/ 1091428 w 4538241"/>
              <a:gd name="connsiteY4" fmla="*/ 5436644 h 5436644"/>
              <a:gd name="connsiteX5" fmla="*/ 903472 w 4538241"/>
              <a:gd name="connsiteY5" fmla="*/ 5265818 h 5436644"/>
              <a:gd name="connsiteX6" fmla="*/ 0 w 4538241"/>
              <a:gd name="connsiteY6" fmla="*/ 3084645 h 5436644"/>
              <a:gd name="connsiteX7" fmla="*/ 3084645 w 4538241"/>
              <a:gd name="connsiteY7" fmla="*/ 0 h 543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241" h="5436644">
                <a:moveTo>
                  <a:pt x="3084645" y="0"/>
                </a:moveTo>
                <a:cubicBezTo>
                  <a:pt x="3510546" y="0"/>
                  <a:pt x="3916286" y="86315"/>
                  <a:pt x="4285328" y="242407"/>
                </a:cubicBezTo>
                <a:lnTo>
                  <a:pt x="4538241" y="364242"/>
                </a:lnTo>
                <a:lnTo>
                  <a:pt x="4538241" y="5436644"/>
                </a:lnTo>
                <a:lnTo>
                  <a:pt x="1091428" y="5436644"/>
                </a:lnTo>
                <a:lnTo>
                  <a:pt x="903472" y="5265818"/>
                </a:lnTo>
                <a:cubicBezTo>
                  <a:pt x="345261" y="4707608"/>
                  <a:pt x="0" y="3936446"/>
                  <a:pt x="0" y="3084645"/>
                </a:cubicBezTo>
                <a:cubicBezTo>
                  <a:pt x="0" y="1381043"/>
                  <a:pt x="1381043" y="0"/>
                  <a:pt x="3084645"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96AAAC3B-1954-46B7-BBAC-27DFF5B529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9395" y="0"/>
            <a:ext cx="4023360" cy="2980240"/>
          </a:xfrm>
          <a:custGeom>
            <a:avLst/>
            <a:gdLst>
              <a:gd name="connsiteX0" fmla="*/ 248676 w 4023360"/>
              <a:gd name="connsiteY0" fmla="*/ 0 h 2980240"/>
              <a:gd name="connsiteX1" fmla="*/ 3774684 w 4023360"/>
              <a:gd name="connsiteY1" fmla="*/ 0 h 2980240"/>
              <a:gd name="connsiteX2" fmla="*/ 3780561 w 4023360"/>
              <a:gd name="connsiteY2" fmla="*/ 9674 h 2980240"/>
              <a:gd name="connsiteX3" fmla="*/ 4023360 w 4023360"/>
              <a:gd name="connsiteY3" fmla="*/ 968560 h 2980240"/>
              <a:gd name="connsiteX4" fmla="*/ 2011680 w 4023360"/>
              <a:gd name="connsiteY4" fmla="*/ 2980240 h 2980240"/>
              <a:gd name="connsiteX5" fmla="*/ 0 w 4023360"/>
              <a:gd name="connsiteY5" fmla="*/ 968560 h 2980240"/>
              <a:gd name="connsiteX6" fmla="*/ 242799 w 4023360"/>
              <a:gd name="connsiteY6" fmla="*/ 9674 h 298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360" h="2980240">
                <a:moveTo>
                  <a:pt x="248676" y="0"/>
                </a:moveTo>
                <a:lnTo>
                  <a:pt x="3774684" y="0"/>
                </a:lnTo>
                <a:lnTo>
                  <a:pt x="3780561" y="9674"/>
                </a:lnTo>
                <a:cubicBezTo>
                  <a:pt x="3935405" y="294716"/>
                  <a:pt x="4023360" y="621366"/>
                  <a:pt x="4023360" y="968560"/>
                </a:cubicBezTo>
                <a:cubicBezTo>
                  <a:pt x="4023360" y="2079580"/>
                  <a:pt x="3122700" y="2980240"/>
                  <a:pt x="2011680" y="2980240"/>
                </a:cubicBezTo>
                <a:cubicBezTo>
                  <a:pt x="900660" y="2980240"/>
                  <a:pt x="0" y="2079580"/>
                  <a:pt x="0" y="968560"/>
                </a:cubicBezTo>
                <a:cubicBezTo>
                  <a:pt x="0" y="621366"/>
                  <a:pt x="87955" y="294716"/>
                  <a:pt x="242799" y="967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内容占位符 2">
            <a:extLst>
              <a:ext uri="{FF2B5EF4-FFF2-40B4-BE49-F238E27FC236}">
                <a16:creationId xmlns:a16="http://schemas.microsoft.com/office/drawing/2014/main" id="{DEE111CA-5552-42BF-B2F7-EAEED48E4997}"/>
              </a:ext>
            </a:extLst>
          </p:cNvPr>
          <p:cNvSpPr>
            <a:spLocks noGrp="1"/>
          </p:cNvSpPr>
          <p:nvPr>
            <p:ph idx="1"/>
          </p:nvPr>
        </p:nvSpPr>
        <p:spPr>
          <a:xfrm>
            <a:off x="4215161" y="356187"/>
            <a:ext cx="2878409" cy="1792281"/>
          </a:xfrm>
        </p:spPr>
        <p:txBody>
          <a:bodyPr vert="horz" lIns="91440" tIns="45720" rIns="91440" bIns="45720" rtlCol="0" anchor="ctr">
            <a:normAutofit/>
          </a:bodyPr>
          <a:lstStyle/>
          <a:p>
            <a:pPr marL="0"/>
            <a:r>
              <a:rPr lang="en-US" altLang="zh-CN" sz="1700" b="1" dirty="0">
                <a:latin typeface="Times New Roman" panose="02020603050405020304" pitchFamily="18" charset="0"/>
                <a:cs typeface="Times New Roman" panose="02020603050405020304" pitchFamily="18" charset="0"/>
              </a:rPr>
              <a:t>Features</a:t>
            </a:r>
          </a:p>
          <a:p>
            <a:r>
              <a:rPr lang="en-US" altLang="zh-CN" sz="1700" dirty="0">
                <a:latin typeface="Times New Roman" panose="02020603050405020304" pitchFamily="18" charset="0"/>
                <a:cs typeface="Times New Roman" panose="02020603050405020304" pitchFamily="18" charset="0"/>
              </a:rPr>
              <a:t>Has many independent factors and a complex system is involved</a:t>
            </a:r>
          </a:p>
          <a:p>
            <a:r>
              <a:rPr lang="en-US" altLang="zh-CN" sz="1700" dirty="0">
                <a:latin typeface="Times New Roman" panose="02020603050405020304" pitchFamily="18" charset="0"/>
                <a:cs typeface="Times New Roman" panose="02020603050405020304" pitchFamily="18" charset="0"/>
              </a:rPr>
              <a:t>Hard to find balanced solutions</a:t>
            </a:r>
          </a:p>
        </p:txBody>
      </p:sp>
      <p:sp>
        <p:nvSpPr>
          <p:cNvPr id="35" name="Freeform: Shape 34">
            <a:extLst>
              <a:ext uri="{FF2B5EF4-FFF2-40B4-BE49-F238E27FC236}">
                <a16:creationId xmlns:a16="http://schemas.microsoft.com/office/drawing/2014/main" id="{A5AD6500-BB62-4AAC-9D2F-C10DDC90C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6897" y="1584494"/>
            <a:ext cx="4375105" cy="5273507"/>
          </a:xfrm>
          <a:custGeom>
            <a:avLst/>
            <a:gdLst>
              <a:gd name="connsiteX0" fmla="*/ 2921508 w 4375105"/>
              <a:gd name="connsiteY0" fmla="*/ 0 h 5273507"/>
              <a:gd name="connsiteX1" fmla="*/ 4314072 w 4375105"/>
              <a:gd name="connsiteY1" fmla="*/ 352611 h 5273507"/>
              <a:gd name="connsiteX2" fmla="*/ 4375105 w 4375105"/>
              <a:gd name="connsiteY2" fmla="*/ 389689 h 5273507"/>
              <a:gd name="connsiteX3" fmla="*/ 4375105 w 4375105"/>
              <a:gd name="connsiteY3" fmla="*/ 5273507 h 5273507"/>
              <a:gd name="connsiteX4" fmla="*/ 1193705 w 4375105"/>
              <a:gd name="connsiteY4" fmla="*/ 5273507 h 5273507"/>
              <a:gd name="connsiteX5" fmla="*/ 1063158 w 4375105"/>
              <a:gd name="connsiteY5" fmla="*/ 5175886 h 5273507"/>
              <a:gd name="connsiteX6" fmla="*/ 0 w 4375105"/>
              <a:gd name="connsiteY6" fmla="*/ 2921508 h 5273507"/>
              <a:gd name="connsiteX7" fmla="*/ 2921508 w 4375105"/>
              <a:gd name="connsiteY7" fmla="*/ 0 h 527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5105" h="5273507">
                <a:moveTo>
                  <a:pt x="2921508" y="0"/>
                </a:moveTo>
                <a:cubicBezTo>
                  <a:pt x="3425728" y="0"/>
                  <a:pt x="3900114" y="127735"/>
                  <a:pt x="4314072" y="352611"/>
                </a:cubicBezTo>
                <a:lnTo>
                  <a:pt x="4375105" y="389689"/>
                </a:lnTo>
                <a:lnTo>
                  <a:pt x="4375105" y="5273507"/>
                </a:lnTo>
                <a:lnTo>
                  <a:pt x="1193705" y="5273507"/>
                </a:lnTo>
                <a:lnTo>
                  <a:pt x="1063158" y="5175886"/>
                </a:lnTo>
                <a:cubicBezTo>
                  <a:pt x="413861" y="4640038"/>
                  <a:pt x="0" y="3829104"/>
                  <a:pt x="0" y="2921508"/>
                </a:cubicBezTo>
                <a:cubicBezTo>
                  <a:pt x="0" y="1308004"/>
                  <a:pt x="1308004" y="0"/>
                  <a:pt x="292150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内容占位符 2">
            <a:extLst>
              <a:ext uri="{FF2B5EF4-FFF2-40B4-BE49-F238E27FC236}">
                <a16:creationId xmlns:a16="http://schemas.microsoft.com/office/drawing/2014/main" id="{5F2A27A9-4676-4CAB-814E-AE5761775526}"/>
              </a:ext>
            </a:extLst>
          </p:cNvPr>
          <p:cNvSpPr txBox="1">
            <a:spLocks/>
          </p:cNvSpPr>
          <p:nvPr/>
        </p:nvSpPr>
        <p:spPr>
          <a:xfrm>
            <a:off x="8386139" y="3143438"/>
            <a:ext cx="3617372" cy="278041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fontAlgn="auto">
              <a:spcBef>
                <a:spcPts val="1000"/>
              </a:spcBef>
              <a:spcAft>
                <a:spcPts val="0"/>
              </a:spcAft>
              <a:buClrTx/>
              <a:buSzTx/>
              <a:buNone/>
              <a:tabLst/>
              <a:defRPr/>
            </a:pPr>
            <a:r>
              <a:rPr kumimoji="0" lang="en-US" altLang="zh-CN" sz="1400" b="1"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Example:</a:t>
            </a:r>
            <a:endParaRPr kumimoji="0" lang="en-US" altLang="zh-CN" sz="14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L="0" marR="0" lvl="0" indent="0" fontAlgn="auto">
              <a:spcBef>
                <a:spcPts val="1000"/>
              </a:spcBef>
              <a:spcAft>
                <a:spcPts val="0"/>
              </a:spcAft>
              <a:buClrTx/>
              <a:buSzTx/>
              <a:buNone/>
              <a:tabLst/>
              <a:defRPr/>
            </a:pPr>
            <a:r>
              <a:rPr kumimoji="0" lang="en-US" altLang="zh-CN" sz="14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The urbanization process in China:</a:t>
            </a:r>
          </a:p>
          <a:p>
            <a:pPr marL="0" marR="0" lvl="0" indent="0" fontAlgn="auto">
              <a:spcBef>
                <a:spcPts val="1000"/>
              </a:spcBef>
              <a:spcAft>
                <a:spcPts val="0"/>
              </a:spcAft>
              <a:buClrTx/>
              <a:buSzTx/>
              <a:buNone/>
              <a:tabLst/>
              <a:defRPr/>
            </a:pPr>
            <a:r>
              <a:rPr kumimoji="0" lang="en-US" altLang="zh-CN" sz="14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Stakeholders: </a:t>
            </a:r>
          </a:p>
          <a:p>
            <a:pPr marL="0" marR="0" lvl="0" fontAlgn="auto">
              <a:spcBef>
                <a:spcPts val="1000"/>
              </a:spcBef>
              <a:spcAft>
                <a:spcPts val="0"/>
              </a:spcAft>
              <a:buClrTx/>
              <a:buSzTx/>
              <a:tabLst/>
              <a:defRPr/>
            </a:pPr>
            <a:r>
              <a:rPr kumimoji="0" lang="en-US" altLang="zh-CN" sz="14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1. Government</a:t>
            </a:r>
          </a:p>
          <a:p>
            <a:pPr marL="0" marR="0" lvl="0" fontAlgn="auto">
              <a:spcBef>
                <a:spcPts val="1000"/>
              </a:spcBef>
              <a:spcAft>
                <a:spcPts val="0"/>
              </a:spcAft>
              <a:buClrTx/>
              <a:buSzTx/>
              <a:tabLst/>
              <a:defRPr/>
            </a:pPr>
            <a:r>
              <a:rPr kumimoji="0" lang="en-US" altLang="zh-CN" sz="14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2. Land agents</a:t>
            </a:r>
          </a:p>
          <a:p>
            <a:pPr marL="0" marR="0" lvl="0" fontAlgn="auto">
              <a:spcBef>
                <a:spcPts val="1000"/>
              </a:spcBef>
              <a:spcAft>
                <a:spcPts val="0"/>
              </a:spcAft>
              <a:buClrTx/>
              <a:buSzTx/>
              <a:tabLst/>
              <a:defRPr/>
            </a:pPr>
            <a:r>
              <a:rPr kumimoji="0" lang="en-US" altLang="zh-CN" sz="14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3. Manufacturing industrial entrepreneurs</a:t>
            </a:r>
          </a:p>
          <a:p>
            <a:pPr marL="0" marR="0" lvl="0" fontAlgn="auto">
              <a:spcBef>
                <a:spcPts val="1000"/>
              </a:spcBef>
              <a:spcAft>
                <a:spcPts val="0"/>
              </a:spcAft>
              <a:buClrTx/>
              <a:buSzTx/>
              <a:tabLst/>
              <a:defRPr/>
            </a:pPr>
            <a:r>
              <a:rPr kumimoji="0" lang="en-US" altLang="zh-CN" sz="14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4. The farmers</a:t>
            </a:r>
          </a:p>
          <a:p>
            <a:pPr marL="0" marR="0" lvl="0" fontAlgn="auto">
              <a:spcBef>
                <a:spcPts val="1000"/>
              </a:spcBef>
              <a:spcAft>
                <a:spcPts val="0"/>
              </a:spcAft>
              <a:buClrTx/>
              <a:buSzTx/>
              <a:tabLst/>
              <a:defRPr/>
            </a:pPr>
            <a:r>
              <a:rPr kumimoji="0" lang="en-US" altLang="zh-CN" sz="14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5. The  urban middle and low incomes</a:t>
            </a:r>
          </a:p>
        </p:txBody>
      </p:sp>
    </p:spTree>
    <p:extLst>
      <p:ext uri="{BB962C8B-B14F-4D97-AF65-F5344CB8AC3E}">
        <p14:creationId xmlns:p14="http://schemas.microsoft.com/office/powerpoint/2010/main" val="4211512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2371B6EC-01DA-4256-BE41-DCA79D10829C}"/>
              </a:ext>
            </a:extLst>
          </p:cNvPr>
          <p:cNvSpPr>
            <a:spLocks noGrp="1"/>
          </p:cNvSpPr>
          <p:nvPr>
            <p:ph type="title"/>
          </p:nvPr>
        </p:nvSpPr>
        <p:spPr>
          <a:xfrm>
            <a:off x="838200" y="631825"/>
            <a:ext cx="10515600" cy="1325563"/>
          </a:xfrm>
        </p:spPr>
        <p:txBody>
          <a:bodyPr>
            <a:normAutofit/>
          </a:bodyPr>
          <a:lstStyle/>
          <a:p>
            <a:r>
              <a:rPr lang="en-US" altLang="zh-CN">
                <a:solidFill>
                  <a:schemeClr val="bg1"/>
                </a:solidFill>
                <a:latin typeface="Times New Roman" panose="02020603050405020304" pitchFamily="18" charset="0"/>
                <a:cs typeface="Times New Roman" panose="02020603050405020304" pitchFamily="18" charset="0"/>
              </a:rPr>
              <a:t>Review of Transdisciplinarity</a:t>
            </a:r>
            <a:endParaRPr lang="zh-CN" altLang="en-US">
              <a:solidFill>
                <a:schemeClr val="bg1"/>
              </a:solidFill>
              <a:latin typeface="Times New Roman" panose="02020603050405020304" pitchFamily="18" charset="0"/>
              <a:cs typeface="Times New Roman" panose="02020603050405020304" pitchFamily="18" charset="0"/>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0B84507C-D8D9-4B5B-915F-CDE7F6D76FCD}"/>
              </a:ext>
            </a:extLst>
          </p:cNvPr>
          <p:cNvSpPr>
            <a:spLocks noGrp="1"/>
          </p:cNvSpPr>
          <p:nvPr>
            <p:ph idx="1"/>
          </p:nvPr>
        </p:nvSpPr>
        <p:spPr>
          <a:xfrm>
            <a:off x="838200" y="2269173"/>
            <a:ext cx="10515600" cy="3659988"/>
          </a:xfrm>
        </p:spPr>
        <p:txBody>
          <a:bodyPr>
            <a:normAutofit/>
          </a:bodyPr>
          <a:lstStyle/>
          <a:p>
            <a:pPr marL="0" indent="0">
              <a:buNone/>
            </a:pPr>
            <a:endParaRPr lang="en-US" altLang="zh-CN" sz="2200" i="1">
              <a:solidFill>
                <a:schemeClr val="bg1"/>
              </a:solidFill>
              <a:latin typeface="Times New Roman" panose="02020603050405020304" pitchFamily="18" charset="0"/>
              <a:cs typeface="Times New Roman" panose="02020603050405020304" pitchFamily="18" charset="0"/>
            </a:endParaRPr>
          </a:p>
          <a:p>
            <a:pPr marL="0" indent="0">
              <a:buNone/>
            </a:pPr>
            <a:r>
              <a:rPr lang="en-US" altLang="zh-CN" sz="2200" i="1">
                <a:solidFill>
                  <a:schemeClr val="bg1"/>
                </a:solidFill>
                <a:latin typeface="Times New Roman" panose="02020603050405020304" pitchFamily="18" charset="0"/>
                <a:cs typeface="Times New Roman" panose="02020603050405020304" pitchFamily="18" charset="0"/>
              </a:rPr>
              <a:t>‘Transdisciplinarity requires deconstruction, which accepts that an object can pertain to different levels of reality, with attendant contradictions, paradoxes, and 14 conflicts’ </a:t>
            </a:r>
          </a:p>
          <a:p>
            <a:pPr marL="0" indent="0">
              <a:buNone/>
            </a:pPr>
            <a:r>
              <a:rPr lang="en-US" altLang="zh-CN" sz="2200" i="1">
                <a:solidFill>
                  <a:schemeClr val="bg1"/>
                </a:solidFill>
                <a:latin typeface="Times New Roman" panose="02020603050405020304" pitchFamily="18" charset="0"/>
                <a:cs typeface="Times New Roman" panose="02020603050405020304" pitchFamily="18" charset="0"/>
              </a:rPr>
              <a:t>(Klein, 2004)</a:t>
            </a:r>
          </a:p>
          <a:p>
            <a:pPr marL="0" indent="0">
              <a:buNone/>
            </a:pPr>
            <a:endParaRPr lang="en-US" altLang="zh-CN" sz="2200" i="1">
              <a:solidFill>
                <a:schemeClr val="bg1"/>
              </a:solidFill>
              <a:latin typeface="Times New Roman" panose="02020603050405020304" pitchFamily="18" charset="0"/>
              <a:cs typeface="Times New Roman" panose="02020603050405020304" pitchFamily="18" charset="0"/>
            </a:endParaRPr>
          </a:p>
          <a:p>
            <a:pPr marL="0" indent="0">
              <a:buNone/>
            </a:pPr>
            <a:endParaRPr lang="en-US" altLang="zh-CN" sz="2200" i="1">
              <a:solidFill>
                <a:schemeClr val="bg1"/>
              </a:solidFill>
              <a:latin typeface="Times New Roman" panose="02020603050405020304" pitchFamily="18" charset="0"/>
              <a:cs typeface="Times New Roman" panose="02020603050405020304" pitchFamily="18" charset="0"/>
            </a:endParaRPr>
          </a:p>
          <a:p>
            <a:pPr marL="0" indent="0">
              <a:buNone/>
            </a:pPr>
            <a:r>
              <a:rPr lang="en-US" altLang="zh-CN" sz="2200" i="1">
                <a:solidFill>
                  <a:schemeClr val="bg1"/>
                </a:solidFill>
                <a:latin typeface="Times New Roman" panose="02020603050405020304" pitchFamily="18" charset="0"/>
                <a:cs typeface="Times New Roman" panose="02020603050405020304" pitchFamily="18" charset="0"/>
              </a:rPr>
              <a:t>‘It does, in effect, require a completely different framework of working, unrecognizable to disciplinary organizations or their specific research methods’                                </a:t>
            </a:r>
          </a:p>
          <a:p>
            <a:pPr marL="0" indent="0">
              <a:buNone/>
            </a:pPr>
            <a:r>
              <a:rPr lang="en-US" altLang="zh-CN" sz="2200" i="1">
                <a:solidFill>
                  <a:schemeClr val="bg1"/>
                </a:solidFill>
                <a:latin typeface="Times New Roman" panose="02020603050405020304" pitchFamily="18" charset="0"/>
                <a:cs typeface="Times New Roman" panose="02020603050405020304" pitchFamily="18" charset="0"/>
              </a:rPr>
              <a:t>(Wilby, 2011)</a:t>
            </a:r>
          </a:p>
          <a:p>
            <a:pPr marL="0" indent="0">
              <a:buNone/>
            </a:pPr>
            <a:endParaRPr lang="en-US" altLang="zh-CN" sz="2200" i="1">
              <a:solidFill>
                <a:schemeClr val="bg1"/>
              </a:solidFill>
              <a:latin typeface="Times New Roman" panose="02020603050405020304" pitchFamily="18" charset="0"/>
              <a:cs typeface="Times New Roman" panose="02020603050405020304" pitchFamily="18" charset="0"/>
            </a:endParaRPr>
          </a:p>
          <a:p>
            <a:pPr marL="0" indent="0">
              <a:buNone/>
            </a:pPr>
            <a:endParaRPr lang="en-US" altLang="zh-CN" sz="2200" i="1">
              <a:solidFill>
                <a:schemeClr val="bg1"/>
              </a:solidFill>
              <a:latin typeface="Times New Roman" panose="02020603050405020304" pitchFamily="18" charset="0"/>
              <a:cs typeface="Times New Roman" panose="02020603050405020304" pitchFamily="18" charset="0"/>
            </a:endParaRPr>
          </a:p>
          <a:p>
            <a:pPr marL="0" indent="0">
              <a:buNone/>
            </a:pPr>
            <a:endParaRPr lang="zh-CN" altLang="en-US" sz="2200" i="1">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9839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5735590"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41F4F9A-5704-46E4-9B14-70A92CB293F6}"/>
              </a:ext>
            </a:extLst>
          </p:cNvPr>
          <p:cNvSpPr>
            <a:spLocks noGrp="1"/>
          </p:cNvSpPr>
          <p:nvPr>
            <p:ph type="title"/>
          </p:nvPr>
        </p:nvSpPr>
        <p:spPr>
          <a:xfrm>
            <a:off x="594360" y="640263"/>
            <a:ext cx="5239512" cy="1344975"/>
          </a:xfrm>
        </p:spPr>
        <p:txBody>
          <a:bodyPr vert="horz" lIns="91440" tIns="45720" rIns="91440" bIns="45720" rtlCol="0" anchor="ctr">
            <a:normAutofit/>
          </a:bodyPr>
          <a:lstStyle/>
          <a:p>
            <a:r>
              <a:rPr lang="en-US" altLang="zh-CN" sz="4000" kern="1200">
                <a:solidFill>
                  <a:schemeClr val="bg1"/>
                </a:solidFill>
                <a:latin typeface="+mj-lt"/>
                <a:ea typeface="+mj-ea"/>
                <a:cs typeface="+mj-cs"/>
              </a:rPr>
              <a:t>Review of Transdisciplinarity</a:t>
            </a:r>
          </a:p>
        </p:txBody>
      </p:sp>
      <p:cxnSp>
        <p:nvCxnSpPr>
          <p:cNvPr id="15" name="Straight Connector 14">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7023" y="2050687"/>
            <a:ext cx="4562441"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EAA20FA5-709C-492D-B340-B114D349A884}"/>
              </a:ext>
            </a:extLst>
          </p:cNvPr>
          <p:cNvSpPr txBox="1"/>
          <p:nvPr/>
        </p:nvSpPr>
        <p:spPr>
          <a:xfrm>
            <a:off x="593610" y="2121763"/>
            <a:ext cx="5235490" cy="3773010"/>
          </a:xfrm>
          <a:prstGeom prst="rect">
            <a:avLst/>
          </a:prstGeom>
        </p:spPr>
        <p:txBody>
          <a:bodyPr vert="horz" lIns="91440" tIns="45720" rIns="91440" bIns="45720" rtlCol="0">
            <a:normAutofit/>
          </a:bodyPr>
          <a:lstStyle/>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altLang="zh-CN" sz="1700" b="0" i="0" u="none" strike="noStrike"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Multi-disciplinarity: </a:t>
            </a:r>
          </a:p>
          <a:p>
            <a:pPr marR="0" lvl="0" fontAlgn="auto">
              <a:lnSpc>
                <a:spcPct val="90000"/>
              </a:lnSpc>
              <a:spcBef>
                <a:spcPts val="0"/>
              </a:spcBef>
              <a:spcAft>
                <a:spcPts val="600"/>
              </a:spcAft>
              <a:buClrTx/>
              <a:buSzTx/>
              <a:tabLst/>
              <a:defRPr/>
            </a:pPr>
            <a:r>
              <a:rPr kumimoji="0" lang="en-US" altLang="zh-CN" sz="1700" b="0" i="0" u="none" strike="noStrike"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making use of several disciplines at once, acknowledging their different approaches but without attempting to bridge between them</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1700" b="0" i="0" u="none" strike="noStrike"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altLang="zh-CN" sz="1700" b="0" i="0" u="none" strike="noStrike"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Cross-disciplinarity: </a:t>
            </a:r>
          </a:p>
          <a:p>
            <a:pPr marR="0" lvl="0" fontAlgn="auto">
              <a:lnSpc>
                <a:spcPct val="90000"/>
              </a:lnSpc>
              <a:spcBef>
                <a:spcPts val="0"/>
              </a:spcBef>
              <a:spcAft>
                <a:spcPts val="600"/>
              </a:spcAft>
              <a:buClrTx/>
              <a:buSzTx/>
              <a:tabLst/>
              <a:defRPr/>
            </a:pPr>
            <a:r>
              <a:rPr kumimoji="0" lang="en-US" altLang="zh-CN" sz="1700" b="0" i="0" u="none" strike="noStrike"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coordinated effort involving two or more academic disciplines, trying to establish a kind of middle ground</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1700" b="0" i="0" u="none" strike="noStrike"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altLang="zh-CN" sz="1700" b="0" i="0" u="none" strike="noStrike"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Interdisciplinarity: </a:t>
            </a:r>
          </a:p>
          <a:p>
            <a:pPr marR="0" lvl="0" fontAlgn="auto">
              <a:lnSpc>
                <a:spcPct val="90000"/>
              </a:lnSpc>
              <a:spcBef>
                <a:spcPts val="0"/>
              </a:spcBef>
              <a:spcAft>
                <a:spcPts val="600"/>
              </a:spcAft>
              <a:buClrTx/>
              <a:buSzTx/>
              <a:tabLst/>
              <a:defRPr/>
            </a:pPr>
            <a:r>
              <a:rPr kumimoji="0" lang="en-US" altLang="zh-CN" sz="1700" b="0" i="0" u="none" strike="noStrike"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the process of combining two or more disciplines or fields of study, attempting to synthesize them into something new</a:t>
            </a:r>
          </a:p>
        </p:txBody>
      </p:sp>
      <p:pic>
        <p:nvPicPr>
          <p:cNvPr id="6" name="图片 5" descr="图示&#10;&#10;描述已自动生成">
            <a:extLst>
              <a:ext uri="{FF2B5EF4-FFF2-40B4-BE49-F238E27FC236}">
                <a16:creationId xmlns:a16="http://schemas.microsoft.com/office/drawing/2014/main" id="{8FD71540-8433-48DD-A885-0D5E3D10E4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3350" y="484632"/>
            <a:ext cx="3841300" cy="5733287"/>
          </a:xfrm>
          <a:prstGeom prst="rect">
            <a:avLst/>
          </a:prstGeom>
        </p:spPr>
      </p:pic>
    </p:spTree>
    <p:extLst>
      <p:ext uri="{BB962C8B-B14F-4D97-AF65-F5344CB8AC3E}">
        <p14:creationId xmlns:p14="http://schemas.microsoft.com/office/powerpoint/2010/main" val="2635338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White bulbs with a yellow one standing out">
            <a:extLst>
              <a:ext uri="{FF2B5EF4-FFF2-40B4-BE49-F238E27FC236}">
                <a16:creationId xmlns:a16="http://schemas.microsoft.com/office/drawing/2014/main" id="{52C6DC63-6D17-477E-B582-2B47E26F3D82}"/>
              </a:ext>
            </a:extLst>
          </p:cNvPr>
          <p:cNvPicPr>
            <a:picLocks noChangeAspect="1"/>
          </p:cNvPicPr>
          <p:nvPr/>
        </p:nvPicPr>
        <p:blipFill rotWithShape="1">
          <a:blip r:embed="rId2"/>
          <a:srcRect b="15730"/>
          <a:stretch/>
        </p:blipFill>
        <p:spPr>
          <a:xfrm>
            <a:off x="20" y="10"/>
            <a:ext cx="12191980" cy="6857989"/>
          </a:xfrm>
          <a:prstGeom prst="rect">
            <a:avLst/>
          </a:prstGeom>
        </p:spPr>
      </p:pic>
      <p:sp>
        <p:nvSpPr>
          <p:cNvPr id="9" name="Rectangle 8">
            <a:extLst>
              <a:ext uri="{FF2B5EF4-FFF2-40B4-BE49-F238E27FC236}">
                <a16:creationId xmlns:a16="http://schemas.microsoft.com/office/drawing/2014/main" id="{A4206507-76F5-4316-AAF5-4EAFEE5EBD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3BC2B61-D77E-45AB-8722-15BC6A718A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blipFill dpi="0" rotWithShape="1">
            <a:blip r:embed="rId3">
              <a:alphaModFix amt="30000"/>
              <a:duotone>
                <a:prstClr val="black"/>
                <a:schemeClr val="accent1">
                  <a:tint val="45000"/>
                  <a:satMod val="400000"/>
                </a:schemeClr>
              </a:duotone>
              <a:extLst>
                <a:ext uri="{BEBA8EAE-BF5A-486C-A8C5-ECC9F3942E4B}">
                  <a14:imgProps xmlns:a14="http://schemas.microsoft.com/office/drawing/2010/main">
                    <a14:imgLayer r:embed="rId4">
                      <a14:imgEffect>
                        <a14:sharpenSoften amount="61000"/>
                      </a14:imgEffect>
                      <a14:imgEffect>
                        <a14:brightnessContrast bright="-25000" contrast="20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805EC997-E6A9-4182-9CA6-5F2FDC58596B}"/>
              </a:ext>
            </a:extLst>
          </p:cNvPr>
          <p:cNvSpPr>
            <a:spLocks noGrp="1"/>
          </p:cNvSpPr>
          <p:nvPr>
            <p:ph type="title"/>
          </p:nvPr>
        </p:nvSpPr>
        <p:spPr>
          <a:xfrm>
            <a:off x="1120140" y="909637"/>
            <a:ext cx="9951720" cy="1616710"/>
          </a:xfrm>
        </p:spPr>
        <p:txBody>
          <a:bodyPr anchor="ctr">
            <a:normAutofit/>
          </a:bodyPr>
          <a:lstStyle/>
          <a:p>
            <a:r>
              <a:rPr lang="en-US" altLang="zh-CN">
                <a:solidFill>
                  <a:srgbClr val="FFFFFF"/>
                </a:solidFill>
                <a:latin typeface="Times New Roman" panose="02020603050405020304" pitchFamily="18" charset="0"/>
                <a:cs typeface="Times New Roman" panose="02020603050405020304" pitchFamily="18" charset="0"/>
              </a:rPr>
              <a:t>Inspiration 1</a:t>
            </a:r>
            <a:endParaRPr lang="zh-CN" altLang="en-US">
              <a:solidFill>
                <a:srgbClr val="FFFFFF"/>
              </a:solidFill>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C276A684-ABD2-4CB4-A1FE-CDBDAA20BF11}"/>
              </a:ext>
            </a:extLst>
          </p:cNvPr>
          <p:cNvSpPr>
            <a:spLocks noGrp="1"/>
          </p:cNvSpPr>
          <p:nvPr>
            <p:ph idx="1"/>
          </p:nvPr>
        </p:nvSpPr>
        <p:spPr>
          <a:xfrm>
            <a:off x="1120140" y="2808287"/>
            <a:ext cx="9951720" cy="3234373"/>
          </a:xfrm>
        </p:spPr>
        <p:txBody>
          <a:bodyPr>
            <a:normAutofit/>
          </a:bodyPr>
          <a:lstStyle/>
          <a:p>
            <a:pPr marL="0" indent="0">
              <a:buNone/>
            </a:pPr>
            <a:r>
              <a:rPr lang="en-US" altLang="zh-CN" sz="1900">
                <a:solidFill>
                  <a:srgbClr val="FFFFFF"/>
                </a:solidFill>
                <a:latin typeface="Times New Roman" panose="02020603050405020304" pitchFamily="18" charset="0"/>
                <a:cs typeface="Times New Roman" panose="02020603050405020304" pitchFamily="18" charset="0"/>
              </a:rPr>
              <a:t>Move from disciplinarity to transdisciplinarity is about:</a:t>
            </a:r>
          </a:p>
          <a:p>
            <a:pPr marL="0" indent="0">
              <a:buNone/>
            </a:pPr>
            <a:endParaRPr lang="en-US" altLang="zh-CN" sz="19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900">
                <a:solidFill>
                  <a:srgbClr val="FFFFFF"/>
                </a:solidFill>
                <a:latin typeface="Times New Roman" panose="02020603050405020304" pitchFamily="18" charset="0"/>
                <a:cs typeface="Times New Roman" panose="02020603050405020304" pitchFamily="18" charset="0"/>
              </a:rPr>
              <a:t>Firstly, establishing a new framework.</a:t>
            </a:r>
          </a:p>
          <a:p>
            <a:pPr marL="0" indent="0">
              <a:buNone/>
            </a:pPr>
            <a:endParaRPr lang="en-US" altLang="zh-CN" sz="19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900">
                <a:solidFill>
                  <a:srgbClr val="FFFFFF"/>
                </a:solidFill>
                <a:latin typeface="Times New Roman" panose="02020603050405020304" pitchFamily="18" charset="0"/>
                <a:cs typeface="Times New Roman" panose="02020603050405020304" pitchFamily="18" charset="0"/>
              </a:rPr>
              <a:t>Secondly, use the framework to integrate knowledges needed from different traditional disciplines.</a:t>
            </a:r>
          </a:p>
          <a:p>
            <a:pPr marL="0" indent="0">
              <a:buNone/>
            </a:pPr>
            <a:endParaRPr lang="en-US" altLang="zh-CN" sz="19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900">
                <a:solidFill>
                  <a:srgbClr val="FFFFFF"/>
                </a:solidFill>
                <a:latin typeface="Times New Roman" panose="02020603050405020304" pitchFamily="18" charset="0"/>
                <a:cs typeface="Times New Roman" panose="02020603050405020304" pitchFamily="18" charset="0"/>
              </a:rPr>
              <a:t>Meanwhile, the framework should satisfy system principles of traditional disciplines and the new discipline.</a:t>
            </a:r>
            <a:endParaRPr lang="zh-CN" altLang="en-US" sz="190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1289851"/>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0">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5735590"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B38FDC1B-73D6-4FA4-B747-1FF4AACFA5BE}"/>
              </a:ext>
            </a:extLst>
          </p:cNvPr>
          <p:cNvSpPr>
            <a:spLocks noGrp="1"/>
          </p:cNvSpPr>
          <p:nvPr>
            <p:ph type="title"/>
          </p:nvPr>
        </p:nvSpPr>
        <p:spPr>
          <a:xfrm>
            <a:off x="594360" y="640263"/>
            <a:ext cx="5239512" cy="1344975"/>
          </a:xfrm>
        </p:spPr>
        <p:txBody>
          <a:bodyPr>
            <a:normAutofit/>
          </a:bodyPr>
          <a:lstStyle/>
          <a:p>
            <a:r>
              <a:rPr lang="en-US" altLang="zh-CN" sz="3100" dirty="0">
                <a:solidFill>
                  <a:schemeClr val="bg1"/>
                </a:solidFill>
                <a:latin typeface="Times New Roman" panose="02020603050405020304" pitchFamily="18" charset="0"/>
                <a:cs typeface="Times New Roman" panose="02020603050405020304" pitchFamily="18" charset="0"/>
              </a:rPr>
              <a:t>General System Theory (GST) – Unity of Knowledge</a:t>
            </a:r>
            <a:endParaRPr lang="zh-CN" altLang="en-US" sz="3100" dirty="0">
              <a:solidFill>
                <a:schemeClr val="bg1"/>
              </a:solidFill>
              <a:latin typeface="Times New Roman" panose="02020603050405020304" pitchFamily="18" charset="0"/>
              <a:cs typeface="Times New Roman" panose="02020603050405020304" pitchFamily="18" charset="0"/>
            </a:endParaRPr>
          </a:p>
        </p:txBody>
      </p:sp>
      <p:cxnSp>
        <p:nvCxnSpPr>
          <p:cNvPr id="16" name="Straight Connector 12">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7023" y="2050687"/>
            <a:ext cx="4562441"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FCBDA86D-98E7-48B6-A2D7-2BC471721AC0}"/>
              </a:ext>
            </a:extLst>
          </p:cNvPr>
          <p:cNvSpPr>
            <a:spLocks noGrp="1"/>
          </p:cNvSpPr>
          <p:nvPr>
            <p:ph idx="1"/>
          </p:nvPr>
        </p:nvSpPr>
        <p:spPr>
          <a:xfrm>
            <a:off x="593610" y="2121763"/>
            <a:ext cx="5235490" cy="3773010"/>
          </a:xfrm>
        </p:spPr>
        <p:txBody>
          <a:bodyPr>
            <a:normAutofit/>
          </a:bodyPr>
          <a:lstStyle/>
          <a:p>
            <a:pPr marL="0" indent="0">
              <a:buNone/>
            </a:pPr>
            <a:r>
              <a:rPr lang="en-US" altLang="zh-CN" sz="2000" dirty="0">
                <a:solidFill>
                  <a:schemeClr val="bg1"/>
                </a:solidFill>
                <a:latin typeface="Times New Roman" panose="02020603050405020304" pitchFamily="18" charset="0"/>
                <a:cs typeface="Times New Roman" panose="02020603050405020304" pitchFamily="18" charset="0"/>
              </a:rPr>
              <a:t>GST encapsulates the principles that recur across the Systemics, and hence represents the most general principles behind the kinds of order we find in the concrete world </a:t>
            </a:r>
            <a:r>
              <a:rPr lang="de-DE" altLang="zh-CN" sz="2000" dirty="0">
                <a:solidFill>
                  <a:schemeClr val="bg1"/>
                </a:solidFill>
                <a:latin typeface="Times New Roman" panose="02020603050405020304" pitchFamily="18" charset="0"/>
                <a:cs typeface="Times New Roman" panose="02020603050405020304" pitchFamily="18" charset="0"/>
              </a:rPr>
              <a:t>(Von Bertalanffy, 1950)</a:t>
            </a:r>
            <a:r>
              <a:rPr lang="en-US" altLang="zh-CN" sz="2000" dirty="0">
                <a:solidFill>
                  <a:schemeClr val="bg1"/>
                </a:solidFill>
                <a:latin typeface="Times New Roman" panose="02020603050405020304" pitchFamily="18" charset="0"/>
                <a:cs typeface="Times New Roman" panose="02020603050405020304" pitchFamily="18" charset="0"/>
              </a:rPr>
              <a:t>.</a:t>
            </a:r>
            <a:endParaRPr lang="zh-CN" altLang="en-US" sz="2000" dirty="0">
              <a:solidFill>
                <a:schemeClr val="bg1"/>
              </a:solidFill>
              <a:latin typeface="Times New Roman" panose="02020603050405020304" pitchFamily="18" charset="0"/>
              <a:cs typeface="Times New Roman" panose="02020603050405020304" pitchFamily="18" charset="0"/>
            </a:endParaRPr>
          </a:p>
        </p:txBody>
      </p:sp>
      <p:pic>
        <p:nvPicPr>
          <p:cNvPr id="5" name="图片 4" descr="图示&#10;&#10;描述已自动生成">
            <a:extLst>
              <a:ext uri="{FF2B5EF4-FFF2-40B4-BE49-F238E27FC236}">
                <a16:creationId xmlns:a16="http://schemas.microsoft.com/office/drawing/2014/main" id="{A16E70CB-83D6-4135-B733-EEED39D28F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0632" y="909697"/>
            <a:ext cx="5126736" cy="4883157"/>
          </a:xfrm>
          <a:prstGeom prst="rect">
            <a:avLst/>
          </a:prstGeom>
        </p:spPr>
      </p:pic>
      <p:sp>
        <p:nvSpPr>
          <p:cNvPr id="6" name="文本框 5">
            <a:extLst>
              <a:ext uri="{FF2B5EF4-FFF2-40B4-BE49-F238E27FC236}">
                <a16:creationId xmlns:a16="http://schemas.microsoft.com/office/drawing/2014/main" id="{D7963402-D272-4D88-918D-A9BA5220BCFB}"/>
              </a:ext>
            </a:extLst>
          </p:cNvPr>
          <p:cNvSpPr txBox="1"/>
          <p:nvPr/>
        </p:nvSpPr>
        <p:spPr>
          <a:xfrm>
            <a:off x="593610" y="3868860"/>
            <a:ext cx="5608949" cy="1785104"/>
          </a:xfrm>
          <a:prstGeom prst="rect">
            <a:avLst/>
          </a:prstGeom>
          <a:noFill/>
        </p:spPr>
        <p:txBody>
          <a:bodyPr wrap="square" rtlCol="0">
            <a:spAutoFit/>
          </a:bodyPr>
          <a:lstStyle/>
          <a:p>
            <a:pPr marL="0" marR="0" lvl="0" indent="0" algn="l" defTabSz="914400" rtl="0" eaLnBrk="1" fontAlgn="auto" latinLnBrk="0" hangingPunct="1">
              <a:spcBef>
                <a:spcPts val="0"/>
              </a:spcBef>
              <a:spcAft>
                <a:spcPts val="600"/>
              </a:spcAft>
              <a:buClrTx/>
              <a:buSzTx/>
              <a:buFontTx/>
              <a:buNone/>
              <a:tabLst/>
              <a:defRPr/>
            </a:pPr>
            <a:r>
              <a:rPr kumimoji="0" lang="en-US" altLang="zh-CN" b="0" i="0" u="none" strike="noStrike" kern="1200" cap="none" spc="0" normalizeH="0" baseline="0" noProof="0" dirty="0">
                <a:ln>
                  <a:noFill/>
                </a:ln>
                <a:solidFill>
                  <a:schemeClr val="bg1"/>
                </a:solidFill>
                <a:effectLst/>
                <a:uLnTx/>
                <a:uFillTx/>
                <a:latin typeface="Times New Roman" panose="02020603050405020304" pitchFamily="18" charset="0"/>
                <a:ea typeface="等线" panose="02010600030101010101" pitchFamily="2" charset="-122"/>
                <a:cs typeface="Times New Roman" panose="02020603050405020304" pitchFamily="18" charset="0"/>
              </a:rPr>
              <a:t>Different disciplines can share similar ontologies.</a:t>
            </a:r>
          </a:p>
          <a:p>
            <a:pPr marL="0" marR="0" lvl="0" indent="0" algn="l" defTabSz="914400" rtl="0" eaLnBrk="1" fontAlgn="auto" latinLnBrk="0" hangingPunct="1">
              <a:spcBef>
                <a:spcPts val="0"/>
              </a:spcBef>
              <a:spcAft>
                <a:spcPts val="600"/>
              </a:spcAft>
              <a:buClrTx/>
              <a:buSzTx/>
              <a:buFontTx/>
              <a:buNone/>
              <a:tabLst/>
              <a:defRPr/>
            </a:pPr>
            <a:endParaRPr kumimoji="0" lang="en-US" altLang="zh-CN" b="0" i="0" u="none" strike="noStrike" kern="1200" cap="none" spc="0" normalizeH="0" baseline="0" noProof="0" dirty="0">
              <a:ln>
                <a:noFill/>
              </a:ln>
              <a:solidFill>
                <a:schemeClr val="bg1"/>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spcAft>
                <a:spcPts val="600"/>
              </a:spcAft>
              <a:buClrTx/>
              <a:buSzTx/>
              <a:buFontTx/>
              <a:buNone/>
              <a:tabLst/>
              <a:defRPr/>
            </a:pPr>
            <a:r>
              <a:rPr kumimoji="0" lang="en-US" altLang="zh-CN" b="0" i="0" u="none" strike="noStrike" kern="1200" cap="none" spc="0" normalizeH="0" baseline="0" noProof="0" dirty="0">
                <a:ln>
                  <a:noFill/>
                </a:ln>
                <a:solidFill>
                  <a:schemeClr val="bg1"/>
                </a:solidFill>
                <a:effectLst/>
                <a:uLnTx/>
                <a:uFillTx/>
                <a:latin typeface="Times New Roman" panose="02020603050405020304" pitchFamily="18" charset="0"/>
                <a:ea typeface="等线" panose="02010600030101010101" pitchFamily="2" charset="-122"/>
                <a:cs typeface="Times New Roman" panose="02020603050405020304" pitchFamily="18" charset="0"/>
              </a:rPr>
              <a:t>Different disciplines can be connected by systems.</a:t>
            </a:r>
          </a:p>
          <a:p>
            <a:pPr marL="0" marR="0" lvl="0" indent="0" algn="l" defTabSz="914400" rtl="0" eaLnBrk="1" fontAlgn="auto" latinLnBrk="0" hangingPunct="1">
              <a:spcBef>
                <a:spcPts val="0"/>
              </a:spcBef>
              <a:spcAft>
                <a:spcPts val="600"/>
              </a:spcAft>
              <a:buClrTx/>
              <a:buSzTx/>
              <a:buFontTx/>
              <a:buNone/>
              <a:tabLst/>
              <a:defRPr/>
            </a:pPr>
            <a:endParaRPr kumimoji="0" lang="en-US" altLang="zh-CN" b="0" i="0" u="none" strike="noStrike" kern="1200" cap="none" spc="0" normalizeH="0" baseline="0" noProof="0" dirty="0">
              <a:ln>
                <a:noFill/>
              </a:ln>
              <a:solidFill>
                <a:schemeClr val="bg1"/>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spcAft>
                <a:spcPts val="600"/>
              </a:spcAft>
              <a:buClrTx/>
              <a:buSzTx/>
              <a:buFontTx/>
              <a:buNone/>
              <a:tabLst/>
              <a:defRPr/>
            </a:pPr>
            <a:r>
              <a:rPr kumimoji="0" lang="en-US" altLang="zh-CN" b="0" i="0" u="none" strike="noStrike" kern="1200" cap="none" spc="0" normalizeH="0" baseline="0" noProof="0" dirty="0">
                <a:ln>
                  <a:noFill/>
                </a:ln>
                <a:solidFill>
                  <a:schemeClr val="bg1"/>
                </a:solidFill>
                <a:effectLst/>
                <a:uLnTx/>
                <a:uFillTx/>
                <a:latin typeface="Times New Roman" panose="02020603050405020304" pitchFamily="18" charset="0"/>
                <a:ea typeface="等线" panose="02010600030101010101" pitchFamily="2" charset="-122"/>
                <a:cs typeface="Times New Roman" panose="02020603050405020304" pitchFamily="18" charset="0"/>
              </a:rPr>
              <a:t>GST is the largest system connects everything.</a:t>
            </a:r>
            <a:endParaRPr kumimoji="0" lang="zh-CN" altLang="en-US" b="0" i="0" u="none" strike="noStrike" kern="1200" cap="none" spc="0" normalizeH="0" baseline="0" noProof="0" dirty="0">
              <a:ln>
                <a:noFill/>
              </a:ln>
              <a:solidFill>
                <a:schemeClr val="bg1"/>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69233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4" descr="White stones balanced in a stack">
            <a:extLst>
              <a:ext uri="{FF2B5EF4-FFF2-40B4-BE49-F238E27FC236}">
                <a16:creationId xmlns:a16="http://schemas.microsoft.com/office/drawing/2014/main" id="{93EDEDB7-C7F6-4966-93FC-AC86D97C1E4F}"/>
              </a:ext>
            </a:extLst>
          </p:cNvPr>
          <p:cNvPicPr>
            <a:picLocks noChangeAspect="1"/>
          </p:cNvPicPr>
          <p:nvPr/>
        </p:nvPicPr>
        <p:blipFill rotWithShape="1">
          <a:blip r:embed="rId2">
            <a:alphaModFix amt="35000"/>
          </a:blip>
          <a:srcRect t="15089" b="641"/>
          <a:stretch/>
        </p:blipFill>
        <p:spPr>
          <a:xfrm>
            <a:off x="20" y="10"/>
            <a:ext cx="12191980" cy="6857990"/>
          </a:xfrm>
          <a:prstGeom prst="rect">
            <a:avLst/>
          </a:prstGeom>
        </p:spPr>
      </p:pic>
      <p:sp>
        <p:nvSpPr>
          <p:cNvPr id="2" name="标题 1">
            <a:extLst>
              <a:ext uri="{FF2B5EF4-FFF2-40B4-BE49-F238E27FC236}">
                <a16:creationId xmlns:a16="http://schemas.microsoft.com/office/drawing/2014/main" id="{5AADB821-0086-4875-9A0E-FBA9EEFFC922}"/>
              </a:ext>
            </a:extLst>
          </p:cNvPr>
          <p:cNvSpPr>
            <a:spLocks noGrp="1"/>
          </p:cNvSpPr>
          <p:nvPr>
            <p:ph type="title"/>
          </p:nvPr>
        </p:nvSpPr>
        <p:spPr>
          <a:xfrm>
            <a:off x="838200" y="365125"/>
            <a:ext cx="10515600" cy="1325563"/>
          </a:xfrm>
        </p:spPr>
        <p:txBody>
          <a:bodyPr>
            <a:normAutofit/>
          </a:bodyPr>
          <a:lstStyle/>
          <a:p>
            <a:r>
              <a:rPr lang="en-US" altLang="zh-CN">
                <a:solidFill>
                  <a:srgbClr val="FFFFFF"/>
                </a:solidFill>
                <a:latin typeface="Times New Roman" panose="02020603050405020304" pitchFamily="18" charset="0"/>
                <a:cs typeface="Times New Roman" panose="02020603050405020304" pitchFamily="18" charset="0"/>
              </a:rPr>
              <a:t>General System Ontology (GSO)</a:t>
            </a:r>
            <a:r>
              <a:rPr lang="zh-CN" altLang="en-US">
                <a:solidFill>
                  <a:srgbClr val="FFFFFF"/>
                </a:solidFill>
                <a:latin typeface="Times New Roman" panose="02020603050405020304" pitchFamily="18" charset="0"/>
                <a:cs typeface="Times New Roman" panose="02020603050405020304" pitchFamily="18" charset="0"/>
              </a:rPr>
              <a:t> </a:t>
            </a:r>
            <a:r>
              <a:rPr lang="en-US" altLang="zh-CN">
                <a:solidFill>
                  <a:srgbClr val="FFFFFF"/>
                </a:solidFill>
                <a:latin typeface="Times New Roman" panose="02020603050405020304" pitchFamily="18" charset="0"/>
                <a:cs typeface="Times New Roman" panose="02020603050405020304" pitchFamily="18" charset="0"/>
              </a:rPr>
              <a:t>- Unity of Nature</a:t>
            </a:r>
            <a:endParaRPr lang="zh-CN" altLang="en-US">
              <a:solidFill>
                <a:srgbClr val="FFFFFF"/>
              </a:solidFill>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803DDACF-C64E-478B-A31E-37044FB39381}"/>
              </a:ext>
            </a:extLst>
          </p:cNvPr>
          <p:cNvSpPr>
            <a:spLocks noGrp="1"/>
          </p:cNvSpPr>
          <p:nvPr>
            <p:ph idx="1"/>
          </p:nvPr>
        </p:nvSpPr>
        <p:spPr>
          <a:xfrm>
            <a:off x="838200" y="1825625"/>
            <a:ext cx="10515600" cy="4351338"/>
          </a:xfrm>
        </p:spPr>
        <p:txBody>
          <a:bodyPr>
            <a:normAutofit/>
          </a:bodyPr>
          <a:lstStyle/>
          <a:p>
            <a:pPr marL="0" indent="0">
              <a:buNone/>
            </a:pPr>
            <a:r>
              <a:rPr lang="en-US" altLang="zh-CN" sz="1800">
                <a:solidFill>
                  <a:srgbClr val="FFFFFF"/>
                </a:solidFill>
                <a:latin typeface="Times New Roman" panose="02020603050405020304" pitchFamily="18" charset="0"/>
                <a:cs typeface="Times New Roman" panose="02020603050405020304" pitchFamily="18" charset="0"/>
              </a:rPr>
              <a:t>(Laszlo, 1972)</a:t>
            </a:r>
          </a:p>
          <a:p>
            <a:pPr marL="0" indent="0">
              <a:buNone/>
            </a:pP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Firstly, the existence of specialized disciplines shows that the concrete world is organized into domains.</a:t>
            </a:r>
          </a:p>
          <a:p>
            <a:pPr marL="0" indent="0">
              <a:buNone/>
            </a:pP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Secondly, systemics, by revealing principles occuring across domains, show the concrete world is organized as a whole. Meanwhile, </a:t>
            </a:r>
            <a:r>
              <a:rPr lang="en-US" altLang="zh-CN" sz="1800">
                <a:solidFill>
                  <a:srgbClr val="FFFFFF"/>
                </a:solidFill>
                <a:latin typeface="Times New Roman" panose="02020603050405020304" pitchFamily="18" charset="0"/>
                <a:ea typeface="等线" panose="02010600030101010101" pitchFamily="2" charset="-122"/>
                <a:cs typeface="Times New Roman" panose="02020603050405020304" pitchFamily="18" charset="0"/>
              </a:rPr>
              <a:t>t</a:t>
            </a:r>
            <a:r>
              <a:rPr lang="en-US" altLang="zh-CN" sz="1800">
                <a:solidFill>
                  <a:srgbClr val="FFFFFF"/>
                </a:solidFill>
                <a:effectLst/>
                <a:latin typeface="Times New Roman" panose="02020603050405020304" pitchFamily="18" charset="0"/>
                <a:ea typeface="等线" panose="02010600030101010101" pitchFamily="2" charset="-122"/>
              </a:rPr>
              <a:t>his global organization is reflected by GST.</a:t>
            </a: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Thirdly, the existence of global organizing principles entails that the concrete world’s special domains are contingent expressions of a unified underlying ordered reality.</a:t>
            </a:r>
          </a:p>
          <a:p>
            <a:pPr marL="0" indent="0">
              <a:buNone/>
            </a:pP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1. there is an ordered reality underlying Nature which was characterized as General Systems Ontology(GSO).</a:t>
            </a: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2. GST provides a formal model of some of the essential characteristics of this concrete Ultimate Reality.</a:t>
            </a:r>
            <a:endParaRPr lang="zh-CN" altLang="en-US" sz="180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8838326"/>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CE440905-94AE-4E52-90BA-F7A8BC583F65}"/>
              </a:ext>
            </a:extLst>
          </p:cNvPr>
          <p:cNvSpPr>
            <a:spLocks noGrp="1"/>
          </p:cNvSpPr>
          <p:nvPr>
            <p:ph type="title"/>
          </p:nvPr>
        </p:nvSpPr>
        <p:spPr>
          <a:xfrm>
            <a:off x="594360" y="640263"/>
            <a:ext cx="3822192" cy="1344975"/>
          </a:xfrm>
        </p:spPr>
        <p:txBody>
          <a:bodyPr>
            <a:normAutofit/>
          </a:bodyPr>
          <a:lstStyle/>
          <a:p>
            <a:r>
              <a:rPr lang="en-US" altLang="zh-CN" sz="3600">
                <a:solidFill>
                  <a:schemeClr val="bg1"/>
                </a:solidFill>
                <a:latin typeface="Times New Roman" panose="02020603050405020304" pitchFamily="18" charset="0"/>
                <a:cs typeface="Times New Roman" panose="02020603050405020304" pitchFamily="18" charset="0"/>
              </a:rPr>
              <a:t>Inspiration 2</a:t>
            </a:r>
            <a:endParaRPr lang="zh-CN" altLang="en-US" sz="3600">
              <a:solidFill>
                <a:schemeClr val="bg1"/>
              </a:solidFill>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23EE6848-4437-4EDF-84F9-7FD9F8A43EB5}"/>
              </a:ext>
            </a:extLst>
          </p:cNvPr>
          <p:cNvSpPr>
            <a:spLocks noGrp="1"/>
          </p:cNvSpPr>
          <p:nvPr>
            <p:ph idx="1"/>
          </p:nvPr>
        </p:nvSpPr>
        <p:spPr>
          <a:xfrm>
            <a:off x="593610" y="2121763"/>
            <a:ext cx="3822192" cy="3773010"/>
          </a:xfrm>
        </p:spPr>
        <p:txBody>
          <a:bodyPr>
            <a:normAutofit/>
          </a:bodyPr>
          <a:lstStyle/>
          <a:p>
            <a:pPr marL="0" indent="0">
              <a:buNone/>
            </a:pPr>
            <a:r>
              <a:rPr lang="en-US" altLang="zh-CN" sz="1400">
                <a:solidFill>
                  <a:schemeClr val="bg1"/>
                </a:solidFill>
                <a:latin typeface="Times New Roman" panose="02020603050405020304" pitchFamily="18" charset="0"/>
                <a:ea typeface="等线" panose="02010600030101010101" pitchFamily="2" charset="-122"/>
                <a:cs typeface="Times New Roman" panose="02020603050405020304" pitchFamily="18" charset="0"/>
              </a:rPr>
              <a:t>As the individual disciplines advance their ontological implications, they will increasingly become consistent with GSO. </a:t>
            </a:r>
          </a:p>
          <a:p>
            <a:pPr marL="0" indent="0">
              <a:buNone/>
            </a:pPr>
            <a:endParaRPr lang="en-US" altLang="zh-CN" sz="1400">
              <a:solidFill>
                <a:schemeClr val="bg1"/>
              </a:solidFill>
              <a:latin typeface="Times New Roman" panose="02020603050405020304" pitchFamily="18" charset="0"/>
              <a:ea typeface="等线" panose="02010600030101010101" pitchFamily="2" charset="-122"/>
              <a:cs typeface="Times New Roman" panose="02020603050405020304" pitchFamily="18" charset="0"/>
            </a:endParaRPr>
          </a:p>
          <a:p>
            <a:pPr marL="0" indent="0">
              <a:buNone/>
            </a:pPr>
            <a:r>
              <a:rPr lang="en-US" altLang="zh-CN" sz="1400">
                <a:solidFill>
                  <a:schemeClr val="bg1"/>
                </a:solidFill>
                <a:latin typeface="Times New Roman" panose="02020603050405020304" pitchFamily="18" charset="0"/>
                <a:ea typeface="等线" panose="02010600030101010101" pitchFamily="2" charset="-122"/>
                <a:cs typeface="Times New Roman" panose="02020603050405020304" pitchFamily="18" charset="0"/>
              </a:rPr>
              <a:t>In the long run, the ontological implications of the specialized disciplines cannot sustain mutually inconsistent claims about the nature of GSO. </a:t>
            </a:r>
          </a:p>
          <a:p>
            <a:pPr marL="0" indent="0">
              <a:buNone/>
            </a:pPr>
            <a:endParaRPr lang="en-US" altLang="zh-CN" sz="1400">
              <a:solidFill>
                <a:schemeClr val="bg1"/>
              </a:solidFill>
              <a:latin typeface="Times New Roman" panose="02020603050405020304" pitchFamily="18" charset="0"/>
              <a:ea typeface="等线" panose="02010600030101010101" pitchFamily="2" charset="-122"/>
              <a:cs typeface="Times New Roman" panose="02020603050405020304" pitchFamily="18" charset="0"/>
            </a:endParaRPr>
          </a:p>
          <a:p>
            <a:pPr marL="0" indent="0">
              <a:buNone/>
            </a:pPr>
            <a:r>
              <a:rPr lang="en-US" altLang="zh-CN" sz="1400">
                <a:solidFill>
                  <a:schemeClr val="bg1"/>
                </a:solidFill>
                <a:latin typeface="Times New Roman" panose="02020603050405020304" pitchFamily="18" charset="0"/>
                <a:cs typeface="Times New Roman" panose="02020603050405020304" pitchFamily="18" charset="0"/>
              </a:rPr>
              <a:t>The ontological pluralism at present across disciplines is merely an empirical phenomenon, reflecting multiple partial perspectives on a deeper ontological monism that is richer than current ontological models</a:t>
            </a:r>
          </a:p>
          <a:p>
            <a:pPr marL="0" indent="0">
              <a:buNone/>
            </a:pPr>
            <a:endParaRPr lang="en-US" altLang="zh-CN" sz="1400">
              <a:solidFill>
                <a:schemeClr val="bg1"/>
              </a:solidFill>
              <a:latin typeface="Times New Roman" panose="02020603050405020304" pitchFamily="18" charset="0"/>
              <a:cs typeface="Times New Roman" panose="02020603050405020304" pitchFamily="18" charset="0"/>
            </a:endParaRPr>
          </a:p>
        </p:txBody>
      </p:sp>
      <p:pic>
        <p:nvPicPr>
          <p:cNvPr id="5" name="图片 4" descr="图示&#10;&#10;描述已自动生成">
            <a:extLst>
              <a:ext uri="{FF2B5EF4-FFF2-40B4-BE49-F238E27FC236}">
                <a16:creationId xmlns:a16="http://schemas.microsoft.com/office/drawing/2014/main" id="{5D143F0A-8E22-4C5A-8670-B1EF55019E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0716" y="1058939"/>
            <a:ext cx="6596652" cy="4584673"/>
          </a:xfrm>
          <a:prstGeom prst="rect">
            <a:avLst/>
          </a:prstGeom>
        </p:spPr>
      </p:pic>
    </p:spTree>
    <p:extLst>
      <p:ext uri="{BB962C8B-B14F-4D97-AF65-F5344CB8AC3E}">
        <p14:creationId xmlns:p14="http://schemas.microsoft.com/office/powerpoint/2010/main" val="24457132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hite puzzle with one red piece">
            <a:extLst>
              <a:ext uri="{FF2B5EF4-FFF2-40B4-BE49-F238E27FC236}">
                <a16:creationId xmlns:a16="http://schemas.microsoft.com/office/drawing/2014/main" id="{B5AD1B56-FC41-47D9-A0EF-AFDC0983FB17}"/>
              </a:ext>
            </a:extLst>
          </p:cNvPr>
          <p:cNvPicPr>
            <a:picLocks noChangeAspect="1"/>
          </p:cNvPicPr>
          <p:nvPr/>
        </p:nvPicPr>
        <p:blipFill rotWithShape="1">
          <a:blip r:embed="rId2">
            <a:alphaModFix amt="35000"/>
          </a:blip>
          <a:srcRect/>
          <a:stretch/>
        </p:blipFill>
        <p:spPr>
          <a:xfrm>
            <a:off x="20" y="10"/>
            <a:ext cx="12191980" cy="6857990"/>
          </a:xfrm>
          <a:prstGeom prst="rect">
            <a:avLst/>
          </a:prstGeom>
        </p:spPr>
      </p:pic>
      <p:sp>
        <p:nvSpPr>
          <p:cNvPr id="2" name="标题 1">
            <a:extLst>
              <a:ext uri="{FF2B5EF4-FFF2-40B4-BE49-F238E27FC236}">
                <a16:creationId xmlns:a16="http://schemas.microsoft.com/office/drawing/2014/main" id="{A531C5A8-BF24-4DBA-892A-8FB6A7B2F06D}"/>
              </a:ext>
            </a:extLst>
          </p:cNvPr>
          <p:cNvSpPr>
            <a:spLocks noGrp="1"/>
          </p:cNvSpPr>
          <p:nvPr>
            <p:ph type="title"/>
          </p:nvPr>
        </p:nvSpPr>
        <p:spPr>
          <a:xfrm>
            <a:off x="838200" y="365125"/>
            <a:ext cx="10515600" cy="1325563"/>
          </a:xfrm>
        </p:spPr>
        <p:txBody>
          <a:bodyPr>
            <a:normAutofit/>
          </a:bodyPr>
          <a:lstStyle/>
          <a:p>
            <a:r>
              <a:rPr lang="en-US" altLang="zh-CN">
                <a:solidFill>
                  <a:srgbClr val="FFFFFF"/>
                </a:solidFill>
                <a:latin typeface="Times New Roman" panose="02020603050405020304" pitchFamily="18" charset="0"/>
                <a:cs typeface="Times New Roman" panose="02020603050405020304" pitchFamily="18" charset="0"/>
              </a:rPr>
              <a:t>How to move from Disciplinarity to Transdisciplinarity</a:t>
            </a:r>
            <a:endParaRPr lang="zh-CN" altLang="en-US">
              <a:solidFill>
                <a:srgbClr val="FFFFFF"/>
              </a:solidFill>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F5DE2418-5275-4A60-9E92-260D7BDB0F76}"/>
              </a:ext>
            </a:extLst>
          </p:cNvPr>
          <p:cNvSpPr>
            <a:spLocks noGrp="1"/>
          </p:cNvSpPr>
          <p:nvPr>
            <p:ph idx="1"/>
          </p:nvPr>
        </p:nvSpPr>
        <p:spPr>
          <a:xfrm>
            <a:off x="838200" y="1825625"/>
            <a:ext cx="10515600" cy="4351338"/>
          </a:xfrm>
        </p:spPr>
        <p:txBody>
          <a:bodyPr>
            <a:normAutofit/>
          </a:bodyPr>
          <a:lstStyle/>
          <a:p>
            <a:pPr marL="0" indent="0">
              <a:buNone/>
            </a:pPr>
            <a:r>
              <a:rPr lang="en-US" altLang="zh-CN" sz="1800">
                <a:solidFill>
                  <a:srgbClr val="FFFFFF"/>
                </a:solidFill>
                <a:latin typeface="Times New Roman" panose="02020603050405020304" pitchFamily="18" charset="0"/>
                <a:cs typeface="Times New Roman" panose="02020603050405020304" pitchFamily="18" charset="0"/>
              </a:rPr>
              <a:t>1. an overarching and unifying GST;</a:t>
            </a:r>
          </a:p>
          <a:p>
            <a:pPr marL="0" indent="0">
              <a:buNone/>
            </a:pP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2. an underlying Systems Philosophy model reflecting the unified ultimate ontology (GSO);</a:t>
            </a:r>
          </a:p>
          <a:p>
            <a:pPr marL="0" indent="0">
              <a:buNone/>
            </a:pP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3. a transdisciplinary language;</a:t>
            </a:r>
          </a:p>
          <a:p>
            <a:pPr marL="0" indent="0">
              <a:buNone/>
            </a:pP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4. a non-reductive means of bridging the sciences and the humanities;</a:t>
            </a:r>
          </a:p>
          <a:p>
            <a:pPr marL="0" indent="0">
              <a:buNone/>
            </a:pP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5. a worldview that reflects these systemic insights;</a:t>
            </a:r>
          </a:p>
          <a:p>
            <a:pPr marL="0" indent="0">
              <a:buNone/>
            </a:pPr>
            <a:endParaRPr lang="en-US" altLang="zh-CN" sz="1800">
              <a:solidFill>
                <a:srgbClr val="FFFFFF"/>
              </a:solidFill>
              <a:latin typeface="Times New Roman" panose="02020603050405020304" pitchFamily="18" charset="0"/>
              <a:cs typeface="Times New Roman" panose="02020603050405020304" pitchFamily="18" charset="0"/>
            </a:endParaRPr>
          </a:p>
          <a:p>
            <a:pPr marL="0" indent="0">
              <a:buNone/>
            </a:pPr>
            <a:r>
              <a:rPr lang="en-US" altLang="zh-CN" sz="1800">
                <a:solidFill>
                  <a:srgbClr val="FFFFFF"/>
                </a:solidFill>
                <a:latin typeface="Times New Roman" panose="02020603050405020304" pitchFamily="18" charset="0"/>
                <a:cs typeface="Times New Roman" panose="02020603050405020304" pitchFamily="18" charset="0"/>
              </a:rPr>
              <a:t>6. a methodology for using these models and insights to make new discoveries on the nature of the world,   ourselves and our place in the scheme of things, and to support our ongoing evolutionary development.</a:t>
            </a:r>
            <a:endParaRPr lang="zh-CN" altLang="en-US" sz="180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312832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99AE2756-0FC4-4155-83E7-58AAAB63E7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689"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247AB924-1B87-43FC-B7C7-B112D5C51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文本框 7"/>
          <p:cNvSpPr txBox="1"/>
          <p:nvPr/>
        </p:nvSpPr>
        <p:spPr>
          <a:xfrm>
            <a:off x="527538" y="4756638"/>
            <a:ext cx="11139854" cy="930447"/>
          </a:xfrm>
          <a:prstGeom prst="rect">
            <a:avLst/>
          </a:prstGeom>
        </p:spPr>
        <p:txBody>
          <a:bodyPr vert="horz" lIns="91440" tIns="45720" rIns="91440" bIns="45720" rtlCol="0" anchor="b">
            <a:normAutofit fontScale="85000" lnSpcReduction="10000"/>
          </a:bodyPr>
          <a:lstStyle/>
          <a:p>
            <a:pPr marL="0" marR="0" lvl="0" indent="0" algn="ctr" fontAlgn="auto">
              <a:lnSpc>
                <a:spcPct val="90000"/>
              </a:lnSpc>
              <a:spcBef>
                <a:spcPct val="0"/>
              </a:spcBef>
              <a:spcAft>
                <a:spcPts val="600"/>
              </a:spcAft>
              <a:buClrTx/>
              <a:buSzTx/>
              <a:tabLst/>
              <a:defRPr/>
            </a:pPr>
            <a:r>
              <a:rPr kumimoji="0" lang="en-US" altLang="zh-CN" sz="5000" b="1" i="0" u="none" strike="noStrike" cap="none" spc="0" normalizeH="0" baseline="0" noProof="0" dirty="0">
                <a:ln>
                  <a:noFill/>
                </a:ln>
                <a:solidFill>
                  <a:srgbClr val="FFFFFF"/>
                </a:solidFill>
                <a:effectLst/>
                <a:uLnTx/>
                <a:uFillTx/>
                <a:latin typeface="Times New Roman" panose="02020603050405020304" pitchFamily="18" charset="0"/>
                <a:ea typeface="+mj-ea"/>
                <a:cs typeface="Times New Roman" panose="02020603050405020304" pitchFamily="18" charset="0"/>
              </a:rPr>
              <a:t>Concepts and Methods in </a:t>
            </a:r>
            <a:r>
              <a:rPr kumimoji="0" lang="en-US" altLang="zh-CN" sz="5000" b="1" i="0" u="none" strike="noStrike" cap="none" spc="0" normalizeH="0" baseline="0" noProof="0" dirty="0" err="1">
                <a:ln>
                  <a:noFill/>
                </a:ln>
                <a:solidFill>
                  <a:srgbClr val="FFFFFF"/>
                </a:solidFill>
                <a:effectLst/>
                <a:uLnTx/>
                <a:uFillTx/>
                <a:latin typeface="Times New Roman" panose="02020603050405020304" pitchFamily="18" charset="0"/>
                <a:ea typeface="+mj-ea"/>
                <a:cs typeface="Times New Roman" panose="02020603050405020304" pitchFamily="18" charset="0"/>
              </a:rPr>
              <a:t>Trandisciplinarity</a:t>
            </a:r>
            <a:endParaRPr kumimoji="0" lang="en-US" altLang="zh-CN" sz="5000" b="1" i="0" u="none" strike="noStrike" cap="none" spc="0" normalizeH="0" baseline="0" noProof="0" dirty="0">
              <a:ln>
                <a:noFill/>
              </a:ln>
              <a:solidFill>
                <a:srgbClr val="FFFFFF"/>
              </a:solidFill>
              <a:effectLst/>
              <a:uLnTx/>
              <a:uFillTx/>
              <a:latin typeface="Times New Roman" panose="02020603050405020304" pitchFamily="18" charset="0"/>
              <a:ea typeface="+mj-ea"/>
              <a:cs typeface="Times New Roman" panose="02020603050405020304" pitchFamily="18" charset="0"/>
            </a:endParaRPr>
          </a:p>
        </p:txBody>
      </p:sp>
      <p:pic>
        <p:nvPicPr>
          <p:cNvPr id="2" name="图片 1" descr="跨学科-建筑"/>
          <p:cNvPicPr>
            <a:picLocks noChangeAspect="1"/>
          </p:cNvPicPr>
          <p:nvPr/>
        </p:nvPicPr>
        <p:blipFill>
          <a:blip r:embed="rId3"/>
          <a:stretch>
            <a:fillRect/>
          </a:stretch>
        </p:blipFill>
        <p:spPr>
          <a:xfrm>
            <a:off x="320040" y="1223201"/>
            <a:ext cx="3425609" cy="2166697"/>
          </a:xfrm>
          <a:prstGeom prst="rect">
            <a:avLst/>
          </a:prstGeom>
        </p:spPr>
      </p:pic>
      <p:pic>
        <p:nvPicPr>
          <p:cNvPr id="3" name="图片 2" descr="跨学科-健康"/>
          <p:cNvPicPr>
            <a:picLocks noChangeAspect="1"/>
          </p:cNvPicPr>
          <p:nvPr/>
        </p:nvPicPr>
        <p:blipFill>
          <a:blip r:embed="rId4"/>
          <a:srcRect l="17912" r="7743"/>
          <a:stretch>
            <a:fillRect/>
          </a:stretch>
        </p:blipFill>
        <p:spPr>
          <a:xfrm>
            <a:off x="4385729" y="1550336"/>
            <a:ext cx="3433324" cy="1512427"/>
          </a:xfrm>
          <a:prstGeom prst="rect">
            <a:avLst/>
          </a:prstGeom>
        </p:spPr>
      </p:pic>
      <p:cxnSp>
        <p:nvCxnSpPr>
          <p:cNvPr id="17" name="Straight Connector 16">
            <a:extLst>
              <a:ext uri="{FF2B5EF4-FFF2-40B4-BE49-F238E27FC236}">
                <a16:creationId xmlns:a16="http://schemas.microsoft.com/office/drawing/2014/main" id="{818DC98F-4057-4645-B948-F604F39A9C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534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6" name="图片 5" descr="跨学科-AI"/>
          <p:cNvPicPr>
            <a:picLocks noChangeAspect="1"/>
          </p:cNvPicPr>
          <p:nvPr/>
        </p:nvPicPr>
        <p:blipFill>
          <a:blip r:embed="rId5"/>
          <a:stretch>
            <a:fillRect/>
          </a:stretch>
        </p:blipFill>
        <p:spPr>
          <a:xfrm>
            <a:off x="8449725" y="1186988"/>
            <a:ext cx="3423916" cy="2283751"/>
          </a:xfrm>
          <a:prstGeom prst="rect">
            <a:avLst/>
          </a:prstGeom>
        </p:spPr>
      </p:pic>
      <p:cxnSp>
        <p:nvCxnSpPr>
          <p:cNvPr id="19" name="Straight Connector 18">
            <a:extLst>
              <a:ext uri="{FF2B5EF4-FFF2-40B4-BE49-F238E27FC236}">
                <a16:creationId xmlns:a16="http://schemas.microsoft.com/office/drawing/2014/main" id="{DAD2B705-4A9B-408D-AA80-4F41045E09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3A0A04B6-E98B-4A56-8726-C4B4B3EF7E0E}"/>
              </a:ext>
            </a:extLst>
          </p:cNvPr>
          <p:cNvSpPr txBox="1"/>
          <p:nvPr/>
        </p:nvSpPr>
        <p:spPr>
          <a:xfrm>
            <a:off x="233889" y="3560960"/>
            <a:ext cx="4767580" cy="368300"/>
          </a:xfrm>
          <a:prstGeom prst="rect">
            <a:avLst/>
          </a:prstGeom>
          <a:noFill/>
        </p:spPr>
        <p:txBody>
          <a:bodyPr wrap="square" rtlCol="0" anchor="t">
            <a:spAutoFit/>
          </a:bodyPr>
          <a:lstStyle/>
          <a:p>
            <a:r>
              <a:rPr lang="en-US" altLang="zh-CN" dirty="0">
                <a:latin typeface="Times New Roman" panose="02020603050405020304" pitchFamily="18" charset="0"/>
                <a:cs typeface="Times New Roman" panose="02020603050405020304" pitchFamily="18" charset="0"/>
              </a:rPr>
              <a:t>T</a:t>
            </a:r>
            <a:r>
              <a:rPr lang="zh-CN" altLang="en-US" dirty="0">
                <a:latin typeface="Times New Roman" panose="02020603050405020304" pitchFamily="18" charset="0"/>
                <a:cs typeface="Times New Roman" panose="02020603050405020304" pitchFamily="18" charset="0"/>
              </a:rPr>
              <a:t>ransdisciplinary desig </a:t>
            </a:r>
            <a:r>
              <a:rPr lang="en-US" altLang="zh-CN" dirty="0">
                <a:latin typeface="Times New Roman" panose="02020603050405020304" pitchFamily="18" charset="0"/>
                <a:cs typeface="Times New Roman" panose="02020603050405020304" pitchFamily="18" charset="0"/>
              </a:rPr>
              <a:t>in architecture</a:t>
            </a:r>
          </a:p>
        </p:txBody>
      </p:sp>
      <p:sp>
        <p:nvSpPr>
          <p:cNvPr id="16" name="文本框 15">
            <a:extLst>
              <a:ext uri="{FF2B5EF4-FFF2-40B4-BE49-F238E27FC236}">
                <a16:creationId xmlns:a16="http://schemas.microsoft.com/office/drawing/2014/main" id="{0CC9E1DA-F952-459E-A304-2047023BF7ED}"/>
              </a:ext>
            </a:extLst>
          </p:cNvPr>
          <p:cNvSpPr txBox="1"/>
          <p:nvPr/>
        </p:nvSpPr>
        <p:spPr>
          <a:xfrm>
            <a:off x="4722917" y="3608702"/>
            <a:ext cx="3709035" cy="368300"/>
          </a:xfrm>
          <a:prstGeom prst="rect">
            <a:avLst/>
          </a:prstGeom>
          <a:noFill/>
        </p:spPr>
        <p:txBody>
          <a:bodyPr wrap="square" rtlCol="0" anchor="t">
            <a:spAutoFit/>
          </a:bodyPr>
          <a:lstStyle/>
          <a:p>
            <a:r>
              <a:rPr lang="en-US" altLang="zh-CN" dirty="0">
                <a:latin typeface="Times New Roman" panose="02020603050405020304" pitchFamily="18" charset="0"/>
                <a:cs typeface="Times New Roman" panose="02020603050405020304" pitchFamily="18" charset="0"/>
              </a:rPr>
              <a:t>T</a:t>
            </a:r>
            <a:r>
              <a:rPr lang="zh-CN" altLang="en-US" dirty="0">
                <a:latin typeface="Times New Roman" panose="02020603050405020304" pitchFamily="18" charset="0"/>
                <a:cs typeface="Times New Roman" panose="02020603050405020304" pitchFamily="18" charset="0"/>
              </a:rPr>
              <a:t>ransdisciplinary desig </a:t>
            </a:r>
            <a:r>
              <a:rPr lang="en-US" altLang="zh-CN" dirty="0">
                <a:latin typeface="Times New Roman" panose="02020603050405020304" pitchFamily="18" charset="0"/>
                <a:cs typeface="Times New Roman" panose="02020603050405020304" pitchFamily="18" charset="0"/>
              </a:rPr>
              <a:t>in AI</a:t>
            </a:r>
          </a:p>
        </p:txBody>
      </p:sp>
      <p:sp>
        <p:nvSpPr>
          <p:cNvPr id="18" name="文本框 17">
            <a:extLst>
              <a:ext uri="{FF2B5EF4-FFF2-40B4-BE49-F238E27FC236}">
                <a16:creationId xmlns:a16="http://schemas.microsoft.com/office/drawing/2014/main" id="{5A26D94F-BF11-43FB-9A04-42BD43619CDA}"/>
              </a:ext>
            </a:extLst>
          </p:cNvPr>
          <p:cNvSpPr txBox="1"/>
          <p:nvPr/>
        </p:nvSpPr>
        <p:spPr>
          <a:xfrm>
            <a:off x="8330224" y="3638345"/>
            <a:ext cx="5214620" cy="368300"/>
          </a:xfrm>
          <a:prstGeom prst="rect">
            <a:avLst/>
          </a:prstGeom>
          <a:noFill/>
        </p:spPr>
        <p:txBody>
          <a:bodyPr wrap="square" rtlCol="0" anchor="t">
            <a:spAutoFit/>
          </a:bodyPr>
          <a:lstStyle/>
          <a:p>
            <a:r>
              <a:rPr lang="en-US" altLang="zh-CN" dirty="0"/>
              <a:t>T</a:t>
            </a:r>
            <a:r>
              <a:rPr lang="zh-CN" altLang="en-US" dirty="0"/>
              <a:t>ransdisciplinary desig </a:t>
            </a:r>
            <a:r>
              <a:rPr lang="en-US" altLang="zh-CN" dirty="0"/>
              <a:t>in human health</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文本框 7"/>
          <p:cNvSpPr txBox="1"/>
          <p:nvPr/>
        </p:nvSpPr>
        <p:spPr>
          <a:xfrm>
            <a:off x="943275" y="712268"/>
            <a:ext cx="11019337" cy="1193533"/>
          </a:xfrm>
          <a:prstGeom prst="rect">
            <a:avLst/>
          </a:prstGeom>
        </p:spPr>
        <p:txBody>
          <a:bodyPr vert="horz" lIns="91440" tIns="45720" rIns="91440" bIns="45720" rtlCol="0" anchor="ctr">
            <a:normAutofit/>
          </a:bodyPr>
          <a:lstStyle/>
          <a:p>
            <a:pPr marL="0" marR="0" lvl="0" indent="0" fontAlgn="auto">
              <a:lnSpc>
                <a:spcPct val="90000"/>
              </a:lnSpc>
              <a:spcBef>
                <a:spcPct val="0"/>
              </a:spcBef>
              <a:spcAft>
                <a:spcPts val="600"/>
              </a:spcAft>
              <a:buClrTx/>
              <a:buSzTx/>
              <a:tabLst/>
              <a:defRPr/>
            </a:pPr>
            <a:r>
              <a:rPr kumimoji="0" lang="en-US" altLang="zh-CN" sz="4400" b="1" i="0" u="none" strike="noStrike" kern="1200" cap="none" spc="0" normalizeH="0" baseline="0" noProof="0" dirty="0">
                <a:ln>
                  <a:noFill/>
                </a:ln>
                <a:solidFill>
                  <a:srgbClr val="FFFFFF"/>
                </a:solidFill>
                <a:effectLst/>
                <a:uLnTx/>
                <a:uFillTx/>
                <a:latin typeface="Times New Roman" panose="02020603050405020304" pitchFamily="18" charset="0"/>
                <a:ea typeface="+mj-ea"/>
                <a:cs typeface="Times New Roman" panose="02020603050405020304" pitchFamily="18" charset="0"/>
              </a:rPr>
              <a:t>Concepts and Methods in </a:t>
            </a:r>
            <a:r>
              <a:rPr kumimoji="0" lang="en-US" altLang="zh-CN" sz="4400" b="1" i="0" u="none" strike="noStrike" kern="1200" cap="none" spc="0" normalizeH="0" baseline="0" noProof="0" dirty="0" err="1">
                <a:ln>
                  <a:noFill/>
                </a:ln>
                <a:solidFill>
                  <a:srgbClr val="FFFFFF"/>
                </a:solidFill>
                <a:effectLst/>
                <a:uLnTx/>
                <a:uFillTx/>
                <a:latin typeface="Times New Roman" panose="02020603050405020304" pitchFamily="18" charset="0"/>
                <a:ea typeface="+mj-ea"/>
                <a:cs typeface="Times New Roman" panose="02020603050405020304" pitchFamily="18" charset="0"/>
              </a:rPr>
              <a:t>Trandisciplinarity</a:t>
            </a:r>
            <a:endParaRPr kumimoji="0" lang="en-US" altLang="zh-CN" sz="4400" b="1" i="0" u="none" strike="noStrike" kern="1200" cap="none" spc="0" normalizeH="0" baseline="0" noProof="0" dirty="0">
              <a:ln>
                <a:noFill/>
              </a:ln>
              <a:solidFill>
                <a:srgbClr val="FFFFFF"/>
              </a:solidFill>
              <a:effectLst/>
              <a:uLnTx/>
              <a:uFillTx/>
              <a:latin typeface="Times New Roman" panose="02020603050405020304" pitchFamily="18" charset="0"/>
              <a:ea typeface="+mj-ea"/>
              <a:cs typeface="Times New Roman" panose="02020603050405020304" pitchFamily="18" charset="0"/>
            </a:endParaRPr>
          </a:p>
        </p:txBody>
      </p:sp>
      <p:cxnSp>
        <p:nvCxnSpPr>
          <p:cNvPr id="15" name="Straight Connector 14">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943276" y="2050181"/>
            <a:ext cx="10410524" cy="4126782"/>
          </a:xfrm>
          <a:prstGeom prst="rect">
            <a:avLst/>
          </a:prstGeom>
        </p:spPr>
        <p:txBody>
          <a:bodyPr vert="horz" lIns="91440" tIns="45720" rIns="91440" bIns="45720" rtlCol="0">
            <a:normAutofit/>
          </a:bodyPr>
          <a:lstStyle/>
          <a:p>
            <a:pPr marR="0" lvl="0" fontAlgn="auto">
              <a:lnSpc>
                <a:spcPct val="90000"/>
              </a:lnSpc>
              <a:spcBef>
                <a:spcPts val="0"/>
              </a:spcBef>
              <a:spcAft>
                <a:spcPts val="600"/>
              </a:spcAft>
              <a:buClrTx/>
              <a:buSzTx/>
              <a:tabLst/>
              <a:defRPr/>
            </a:pPr>
            <a:r>
              <a:rPr kumimoji="0" lang="en-US" altLang="zh-CN" sz="2400" b="0" i="0" u="none" strike="noStrike"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rPr>
              <a:t>1. Reflectivity</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2400" b="0" i="0" u="none" strike="noStrike"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a:p>
            <a:pPr marR="0" lvl="0" fontAlgn="auto">
              <a:lnSpc>
                <a:spcPct val="90000"/>
              </a:lnSpc>
              <a:spcBef>
                <a:spcPts val="0"/>
              </a:spcBef>
              <a:spcAft>
                <a:spcPts val="600"/>
              </a:spcAft>
              <a:buClrTx/>
              <a:buSzTx/>
              <a:tabLst/>
              <a:defRPr/>
            </a:pPr>
            <a:r>
              <a:rPr kumimoji="0" lang="en-US" altLang="zh-CN" sz="2400" b="0" i="0" u="none" strike="noStrike"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rPr>
              <a:t>2. TCI (Theme-Centered</a:t>
            </a:r>
            <a:r>
              <a:rPr lang="en-US" altLang="zh-CN" sz="2400" dirty="0">
                <a:solidFill>
                  <a:srgbClr val="FFFFFF"/>
                </a:solidFill>
                <a:latin typeface="Times New Roman" panose="02020603050405020304" pitchFamily="18" charset="0"/>
                <a:cs typeface="Times New Roman" panose="02020603050405020304" pitchFamily="18" charset="0"/>
              </a:rPr>
              <a:t> </a:t>
            </a:r>
            <a:r>
              <a:rPr kumimoji="0" lang="en-US" altLang="zh-CN" sz="2400" b="0" i="0" u="none" strike="noStrike"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rPr>
              <a:t>Interaction)</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2400" b="0" i="0" u="none" strike="noStrike"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a:p>
            <a:pPr marR="0" lvl="0" fontAlgn="auto">
              <a:lnSpc>
                <a:spcPct val="90000"/>
              </a:lnSpc>
              <a:spcBef>
                <a:spcPts val="0"/>
              </a:spcBef>
              <a:spcAft>
                <a:spcPts val="600"/>
              </a:spcAft>
              <a:buClrTx/>
              <a:buSzTx/>
              <a:tabLst/>
              <a:defRPr/>
            </a:pPr>
            <a:r>
              <a:rPr kumimoji="0" lang="en-US" altLang="zh-CN" sz="2400" b="0" i="0" u="none" strike="noStrike"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rPr>
              <a:t>3. Co-producing</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2400" b="0" i="0" u="none" strike="noStrike"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a:p>
            <a:pPr marR="0" lvl="0" fontAlgn="auto">
              <a:lnSpc>
                <a:spcPct val="90000"/>
              </a:lnSpc>
              <a:spcBef>
                <a:spcPts val="0"/>
              </a:spcBef>
              <a:spcAft>
                <a:spcPts val="600"/>
              </a:spcAft>
              <a:buClrTx/>
              <a:buSzTx/>
              <a:tabLst/>
              <a:defRPr/>
            </a:pPr>
            <a:r>
              <a:rPr kumimoji="0" lang="en-US" altLang="zh-CN" sz="2400" b="0" i="0" u="none" strike="noStrike"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rPr>
              <a:t>4. Integration</a:t>
            </a:r>
          </a:p>
        </p:txBody>
      </p:sp>
    </p:spTree>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a:extLst>
              <a:ext uri="{FF2B5EF4-FFF2-40B4-BE49-F238E27FC236}">
                <a16:creationId xmlns:a16="http://schemas.microsoft.com/office/drawing/2014/main" id="{DDF3B971-63F3-4B27-A32E-2031CF30E405}"/>
              </a:ext>
            </a:extLst>
          </p:cNvPr>
          <p:cNvSpPr txBox="1"/>
          <p:nvPr/>
        </p:nvSpPr>
        <p:spPr>
          <a:xfrm>
            <a:off x="1156851" y="637762"/>
            <a:ext cx="9888496" cy="900131"/>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altLang="zh-CN" sz="4000" kern="1200">
                <a:solidFill>
                  <a:schemeClr val="bg1"/>
                </a:solidFill>
                <a:latin typeface="+mj-lt"/>
                <a:ea typeface="+mj-ea"/>
                <a:cs typeface="+mj-cs"/>
              </a:rPr>
              <a:t>The performance order</a:t>
            </a:r>
          </a:p>
        </p:txBody>
      </p:sp>
      <p:sp>
        <p:nvSpPr>
          <p:cNvPr id="32" name="Rectangle 31">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A2F9B18A-F73E-4810-BA31-3300566A80C2}"/>
              </a:ext>
            </a:extLst>
          </p:cNvPr>
          <p:cNvSpPr>
            <a:spLocks noGrp="1"/>
          </p:cNvSpPr>
          <p:nvPr>
            <p:ph idx="1"/>
          </p:nvPr>
        </p:nvSpPr>
        <p:spPr>
          <a:xfrm>
            <a:off x="1155548" y="2217343"/>
            <a:ext cx="11036442" cy="3959619"/>
          </a:xfrm>
        </p:spPr>
        <p:txBody>
          <a:bodyPr vert="horz" lIns="91440" tIns="45720" rIns="91440" bIns="45720" rtlCol="0">
            <a:noAutofit/>
          </a:bodyPr>
          <a:lstStyle/>
          <a:p>
            <a:pPr marL="0" indent="0">
              <a:buNone/>
            </a:pPr>
            <a:r>
              <a:rPr lang="en-US" altLang="zh-CN" sz="1800" dirty="0">
                <a:latin typeface="Times New Roman" panose="02020603050405020304" pitchFamily="18" charset="0"/>
                <a:cs typeface="Times New Roman" panose="02020603050405020304" pitchFamily="18" charset="0"/>
              </a:rPr>
              <a:t>How systems thinking can be used for </a:t>
            </a:r>
            <a:r>
              <a:rPr lang="en-US" altLang="zh-CN" sz="1800" dirty="0" err="1">
                <a:latin typeface="Times New Roman" panose="02020603050405020304" pitchFamily="18" charset="0"/>
                <a:cs typeface="Times New Roman" panose="02020603050405020304" pitchFamily="18" charset="0"/>
              </a:rPr>
              <a:t>transdisciplinarity</a:t>
            </a:r>
            <a:r>
              <a:rPr lang="en-US" altLang="zh-CN" sz="1800" dirty="0">
                <a:latin typeface="Times New Roman" panose="02020603050405020304" pitchFamily="18" charset="0"/>
                <a:cs typeface="Times New Roman" panose="02020603050405020304" pitchFamily="18" charset="0"/>
              </a:rPr>
              <a:t>?                                                                                 -Hang </a:t>
            </a:r>
            <a:r>
              <a:rPr lang="en-US" altLang="zh-CN" sz="1800" dirty="0" err="1">
                <a:latin typeface="Times New Roman" panose="02020603050405020304" pitchFamily="18" charset="0"/>
                <a:cs typeface="Times New Roman" panose="02020603050405020304" pitchFamily="18" charset="0"/>
              </a:rPr>
              <a:t>Su</a:t>
            </a:r>
            <a:endParaRPr lang="en-US" altLang="zh-CN" sz="1800" dirty="0">
              <a:latin typeface="Times New Roman" panose="02020603050405020304" pitchFamily="18" charset="0"/>
              <a:cs typeface="Times New Roman" panose="02020603050405020304" pitchFamily="18" charset="0"/>
            </a:endParaRPr>
          </a:p>
          <a:p>
            <a:endParaRPr lang="en-US" altLang="zh-CN" sz="1800" dirty="0">
              <a:latin typeface="Times New Roman" panose="02020603050405020304" pitchFamily="18" charset="0"/>
              <a:cs typeface="Times New Roman" panose="02020603050405020304" pitchFamily="18" charset="0"/>
            </a:endParaRPr>
          </a:p>
          <a:p>
            <a:pPr marL="0" indent="0">
              <a:buNone/>
            </a:pPr>
            <a:r>
              <a:rPr lang="en-US" altLang="zh-CN" sz="1800" dirty="0">
                <a:latin typeface="Times New Roman" panose="02020603050405020304" pitchFamily="18" charset="0"/>
                <a:cs typeface="Times New Roman" panose="02020603050405020304" pitchFamily="18" charset="0"/>
              </a:rPr>
              <a:t>What's collective thinking, reflective thinking, wicked problems?                                                                 -</a:t>
            </a:r>
            <a:r>
              <a:rPr lang="en-US" altLang="zh-CN" sz="1800" dirty="0" err="1">
                <a:latin typeface="Times New Roman" panose="02020603050405020304" pitchFamily="18" charset="0"/>
                <a:cs typeface="Times New Roman" panose="02020603050405020304" pitchFamily="18" charset="0"/>
              </a:rPr>
              <a:t>Yifan</a:t>
            </a:r>
            <a:r>
              <a:rPr lang="en-US" altLang="zh-CN" sz="1800" dirty="0">
                <a:latin typeface="Times New Roman" panose="02020603050405020304" pitchFamily="18" charset="0"/>
                <a:cs typeface="Times New Roman" panose="02020603050405020304" pitchFamily="18" charset="0"/>
              </a:rPr>
              <a:t> Zhou</a:t>
            </a:r>
          </a:p>
          <a:p>
            <a:endParaRPr lang="en-US" altLang="zh-CN" sz="1800" dirty="0">
              <a:latin typeface="Times New Roman" panose="02020603050405020304" pitchFamily="18" charset="0"/>
              <a:cs typeface="Times New Roman" panose="02020603050405020304" pitchFamily="18" charset="0"/>
            </a:endParaRPr>
          </a:p>
          <a:p>
            <a:pPr marL="0" indent="0">
              <a:buNone/>
            </a:pPr>
            <a:r>
              <a:rPr lang="en-US" altLang="zh-CN" sz="1800" dirty="0">
                <a:latin typeface="Times New Roman" panose="02020603050405020304" pitchFamily="18" charset="0"/>
                <a:cs typeface="Times New Roman" panose="02020603050405020304" pitchFamily="18" charset="0"/>
              </a:rPr>
              <a:t>How to move from disciplinarity to </a:t>
            </a:r>
            <a:r>
              <a:rPr lang="en-US" altLang="zh-CN" sz="1800" dirty="0" err="1">
                <a:latin typeface="Times New Roman" panose="02020603050405020304" pitchFamily="18" charset="0"/>
                <a:cs typeface="Times New Roman" panose="02020603050405020304" pitchFamily="18" charset="0"/>
              </a:rPr>
              <a:t>transdisciplinarity</a:t>
            </a:r>
            <a:r>
              <a:rPr lang="en-US" altLang="zh-CN" sz="1800" dirty="0">
                <a:latin typeface="Times New Roman" panose="02020603050405020304" pitchFamily="18" charset="0"/>
                <a:cs typeface="Times New Roman" panose="02020603050405020304" pitchFamily="18" charset="0"/>
              </a:rPr>
              <a:t>?                                                                                     -Puxi Cao</a:t>
            </a:r>
          </a:p>
          <a:p>
            <a:pPr marL="0" indent="0">
              <a:buNone/>
            </a:pPr>
            <a:endParaRPr lang="en-US" altLang="zh-CN" sz="1800" dirty="0">
              <a:latin typeface="Times New Roman" panose="02020603050405020304" pitchFamily="18" charset="0"/>
              <a:cs typeface="Times New Roman" panose="02020603050405020304" pitchFamily="18" charset="0"/>
            </a:endParaRPr>
          </a:p>
          <a:p>
            <a:pPr marL="0" indent="0">
              <a:buNone/>
            </a:pPr>
            <a:r>
              <a:rPr lang="en-US" altLang="zh-CN" sz="1800" dirty="0">
                <a:latin typeface="Times New Roman" panose="02020603050405020304" pitchFamily="18" charset="0"/>
                <a:cs typeface="Times New Roman" panose="02020603050405020304" pitchFamily="18" charset="0"/>
              </a:rPr>
              <a:t>What are the relevant concepts and methods for undertaking a transdisciplinary research?                    -</a:t>
            </a:r>
            <a:r>
              <a:rPr lang="en-US" altLang="zh-CN" sz="1800" dirty="0" err="1">
                <a:latin typeface="Times New Roman" panose="02020603050405020304" pitchFamily="18" charset="0"/>
                <a:cs typeface="Times New Roman" panose="02020603050405020304" pitchFamily="18" charset="0"/>
              </a:rPr>
              <a:t>Chenhao</a:t>
            </a:r>
            <a:r>
              <a:rPr lang="en-US" altLang="zh-CN" sz="1800" dirty="0">
                <a:latin typeface="Times New Roman" panose="02020603050405020304" pitchFamily="18" charset="0"/>
                <a:cs typeface="Times New Roman" panose="02020603050405020304" pitchFamily="18" charset="0"/>
              </a:rPr>
              <a:t> Zhang</a:t>
            </a:r>
          </a:p>
          <a:p>
            <a:endParaRPr lang="en-US" altLang="zh-CN" sz="1800" dirty="0">
              <a:latin typeface="Times New Roman" panose="02020603050405020304" pitchFamily="18" charset="0"/>
              <a:cs typeface="Times New Roman" panose="02020603050405020304" pitchFamily="18" charset="0"/>
            </a:endParaRPr>
          </a:p>
          <a:p>
            <a:pPr marL="0" indent="0">
              <a:buNone/>
            </a:pPr>
            <a:r>
              <a:rPr lang="en-US" altLang="zh-CN" sz="1800" dirty="0">
                <a:latin typeface="Times New Roman" panose="02020603050405020304" pitchFamily="18" charset="0"/>
                <a:cs typeface="Times New Roman" panose="02020603050405020304" pitchFamily="18" charset="0"/>
              </a:rPr>
              <a:t>How expert's expertise could be ethical and responsible?                                                                                -Han Zhang</a:t>
            </a:r>
          </a:p>
        </p:txBody>
      </p:sp>
    </p:spTree>
    <p:extLst>
      <p:ext uri="{BB962C8B-B14F-4D97-AF65-F5344CB8AC3E}">
        <p14:creationId xmlns:p14="http://schemas.microsoft.com/office/powerpoint/2010/main" val="4161819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文本框 7"/>
          <p:cNvSpPr txBox="1"/>
          <p:nvPr/>
        </p:nvSpPr>
        <p:spPr>
          <a:xfrm>
            <a:off x="943275" y="712268"/>
            <a:ext cx="11019337" cy="1193533"/>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90000"/>
              </a:lnSpc>
              <a:spcBef>
                <a:spcPct val="0"/>
              </a:spcBef>
              <a:spcAft>
                <a:spcPts val="600"/>
              </a:spcAft>
              <a:buClrTx/>
              <a:buSzTx/>
              <a:buFontTx/>
              <a:buNone/>
              <a:tabLst/>
              <a:defRPr/>
            </a:pPr>
            <a:r>
              <a:rPr kumimoji="0" lang="en-US" altLang="zh-CN" sz="4400" b="1"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rPr>
              <a:t>Concepts and Methods in </a:t>
            </a:r>
            <a:r>
              <a:rPr kumimoji="0" lang="en-US" altLang="zh-CN" sz="4400" b="1" i="0" u="none" strike="noStrike" kern="1200" cap="none" spc="0" normalizeH="0" baseline="0" noProof="0" dirty="0" err="1">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rPr>
              <a:t>Trandisciplinarity</a:t>
            </a:r>
            <a:endParaRPr kumimoji="0" lang="en-US" altLang="zh-CN" sz="4400" b="1"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15" name="Straight Connector 14">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943276" y="2050181"/>
            <a:ext cx="10410524" cy="4126782"/>
          </a:xfrm>
          <a:prstGeom prst="rect">
            <a:avLst/>
          </a:prstGeom>
        </p:spPr>
        <p:txBody>
          <a:bodyPr vert="horz" lIns="91440" tIns="45720" rIns="91440" bIns="45720" rtlCol="0">
            <a:norm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rPr>
              <a:t>1. Reflectivity</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altLang="zh-CN" sz="2400" b="0"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rPr>
              <a:t>1)collaborative deliberation</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altLang="zh-CN" sz="2400" b="0"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rPr>
              <a:t>2)social relevance</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altLang="zh-CN" sz="2400" b="0"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rPr>
              <a:t>3)social experimentation</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altLang="zh-CN" sz="2400" b="0"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Times New Roman" panose="02020603050405020304" pitchFamily="18" charset="0"/>
                <a:ea typeface="宋体" panose="02010600030101010101" pitchFamily="2" charset="-122"/>
                <a:cs typeface="Times New Roman" panose="02020603050405020304" pitchFamily="18" charset="0"/>
              </a:rPr>
              <a:t>4)criticalness and transformation</a:t>
            </a:r>
          </a:p>
        </p:txBody>
      </p:sp>
    </p:spTree>
    <p:extLst>
      <p:ext uri="{BB962C8B-B14F-4D97-AF65-F5344CB8AC3E}">
        <p14:creationId xmlns:p14="http://schemas.microsoft.com/office/powerpoint/2010/main" val="845821077"/>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8" name="文本框 7"/>
          <p:cNvSpPr txBox="1"/>
          <p:nvPr/>
        </p:nvSpPr>
        <p:spPr>
          <a:xfrm>
            <a:off x="841248" y="932688"/>
            <a:ext cx="4892040" cy="1773936"/>
          </a:xfrm>
          <a:prstGeom prst="rect">
            <a:avLst/>
          </a:prstGeom>
        </p:spPr>
        <p:txBody>
          <a:bodyPr vert="horz" lIns="91440" tIns="45720" rIns="91440" bIns="45720" rtlCol="0" anchor="b">
            <a:normAutofit/>
          </a:bodyPr>
          <a:lstStyle/>
          <a:p>
            <a:pPr marL="0" marR="0" lvl="0" indent="0" algn="l" defTabSz="914400" rtl="0" eaLnBrk="1" fontAlgn="auto" latinLnBrk="0" hangingPunct="1">
              <a:lnSpc>
                <a:spcPct val="90000"/>
              </a:lnSpc>
              <a:spcBef>
                <a:spcPct val="0"/>
              </a:spcBef>
              <a:spcAft>
                <a:spcPts val="600"/>
              </a:spcAft>
              <a:buClrTx/>
              <a:buSzTx/>
              <a:buFontTx/>
              <a:buNone/>
              <a:tabLst/>
              <a:defRPr/>
            </a:pPr>
            <a:r>
              <a:rPr kumimoji="0" lang="en-US" altLang="zh-CN" sz="4000" b="1" i="0" u="none" strike="noStrike" kern="1200" cap="none" spc="0" normalizeH="0" baseline="0" noProof="0" dirty="0">
                <a:ln>
                  <a:noFill/>
                </a:ln>
                <a:solidFill>
                  <a:prstClr val="white"/>
                </a:solidFill>
                <a:effectLst/>
                <a:uLnTx/>
                <a:uFillTx/>
                <a:latin typeface="Times New Roman" panose="02020603050405020304" pitchFamily="18" charset="0"/>
                <a:ea typeface="宋体" panose="02010600030101010101" pitchFamily="2" charset="-122"/>
                <a:cs typeface="Times New Roman" panose="02020603050405020304" pitchFamily="18" charset="0"/>
              </a:rPr>
              <a:t>Concepts and Methods in </a:t>
            </a:r>
            <a:r>
              <a:rPr kumimoji="0" lang="en-US" altLang="zh-CN" sz="4000" b="1" i="0" u="none" strike="noStrike" kern="1200" cap="none" spc="0" normalizeH="0" baseline="0" noProof="0" dirty="0" err="1">
                <a:ln>
                  <a:noFill/>
                </a:ln>
                <a:solidFill>
                  <a:prstClr val="white"/>
                </a:solidFill>
                <a:effectLst/>
                <a:uLnTx/>
                <a:uFillTx/>
                <a:latin typeface="Times New Roman" panose="02020603050405020304" pitchFamily="18" charset="0"/>
                <a:ea typeface="宋体" panose="02010600030101010101" pitchFamily="2" charset="-122"/>
                <a:cs typeface="Times New Roman" panose="02020603050405020304" pitchFamily="18" charset="0"/>
              </a:rPr>
              <a:t>Trandisciplinarity</a:t>
            </a:r>
            <a:endParaRPr kumimoji="0" lang="en-US" altLang="zh-CN" sz="4000" b="1" i="0" u="none" strike="noStrike" kern="1200" cap="none" spc="0" normalizeH="0" baseline="0" noProof="0" dirty="0">
              <a:ln>
                <a:noFill/>
              </a:ln>
              <a:solidFill>
                <a:prstClr val="white"/>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文本框 3"/>
          <p:cNvSpPr txBox="1"/>
          <p:nvPr/>
        </p:nvSpPr>
        <p:spPr>
          <a:xfrm>
            <a:off x="841248" y="2898648"/>
            <a:ext cx="4892040" cy="3209544"/>
          </a:xfrm>
          <a:prstGeom prst="rect">
            <a:avLst/>
          </a:prstGeom>
        </p:spPr>
        <p:txBody>
          <a:bodyPr vert="horz" lIns="91440" tIns="45720" rIns="91440" bIns="45720" rtlCol="0" anchor="t">
            <a:norm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altLang="zh-CN" sz="1700" b="0" i="0" u="none" strike="noStrike" kern="1200" cap="none" spc="0" normalizeH="0" baseline="0" noProof="0" dirty="0">
                <a:ln>
                  <a:noFill/>
                </a:ln>
                <a:solidFill>
                  <a:prstClr val="white"/>
                </a:solidFill>
                <a:effectLst/>
                <a:uLnTx/>
                <a:uFillTx/>
                <a:latin typeface="Times New Roman" panose="02020603050405020304" pitchFamily="18" charset="0"/>
                <a:ea typeface="宋体" panose="02010600030101010101" pitchFamily="2" charset="-122"/>
                <a:cs typeface="Times New Roman" panose="02020603050405020304" pitchFamily="18" charset="0"/>
              </a:rPr>
              <a:t>2. TCI (Theme-Centered-Interaction)</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altLang="zh-CN" sz="1700" b="0" i="0" u="none" strike="noStrike" kern="1200" cap="none" spc="0" normalizeH="0" baseline="0" noProof="0" dirty="0">
              <a:ln>
                <a:noFill/>
              </a:ln>
              <a:solidFill>
                <a:prstClr val="white"/>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altLang="zh-CN" sz="1700" b="0" i="0" u="none" strike="noStrike" kern="1200" cap="none" spc="0" normalizeH="0" baseline="0" noProof="0" dirty="0">
              <a:ln>
                <a:noFill/>
              </a:ln>
              <a:solidFill>
                <a:prstClr val="white"/>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altLang="zh-CN" sz="1700" b="0" i="0" u="none" strike="noStrike" kern="1200" cap="none" spc="0" normalizeH="0" baseline="0" noProof="0" dirty="0">
                <a:ln>
                  <a:noFill/>
                </a:ln>
                <a:solidFill>
                  <a:prstClr val="white"/>
                </a:solidFill>
                <a:effectLst/>
                <a:uLnTx/>
                <a:uFillTx/>
                <a:latin typeface="Times New Roman" panose="02020603050405020304" pitchFamily="18" charset="0"/>
                <a:ea typeface="宋体" panose="02010600030101010101" pitchFamily="2" charset="-122"/>
                <a:cs typeface="Times New Roman" panose="02020603050405020304" pitchFamily="18" charset="0"/>
              </a:rPr>
              <a:t>Application: definition of four scenarios for the city of </a:t>
            </a:r>
            <a:r>
              <a:rPr kumimoji="0" lang="en-US" altLang="zh-CN" sz="1700" b="0" i="0" u="none" strike="noStrike" kern="1200" cap="none" spc="0" normalizeH="0" baseline="0" noProof="0" dirty="0" err="1">
                <a:ln>
                  <a:noFill/>
                </a:ln>
                <a:solidFill>
                  <a:prstClr val="white"/>
                </a:solidFill>
                <a:effectLst/>
                <a:uLnTx/>
                <a:uFillTx/>
                <a:latin typeface="Times New Roman" panose="02020603050405020304" pitchFamily="18" charset="0"/>
                <a:ea typeface="宋体" panose="02010600030101010101" pitchFamily="2" charset="-122"/>
                <a:cs typeface="Times New Roman" panose="02020603050405020304" pitchFamily="18" charset="0"/>
              </a:rPr>
              <a:t>Korneuburg</a:t>
            </a:r>
            <a:endParaRPr kumimoji="0" lang="en-US" altLang="zh-CN" sz="1700" b="0" i="0" u="none" strike="noStrike" kern="1200" cap="none" spc="0" normalizeH="0" baseline="0" noProof="0" dirty="0">
              <a:ln>
                <a:noFill/>
              </a:ln>
              <a:solidFill>
                <a:prstClr val="white"/>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22" name="Straight Connector 21">
            <a:extLst>
              <a:ext uri="{FF2B5EF4-FFF2-40B4-BE49-F238E27FC236}">
                <a16:creationId xmlns:a16="http://schemas.microsoft.com/office/drawing/2014/main" id="{749A7284-D010-4ACB-A08A-FC3C3689B5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8597"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图片 6" descr="TCI">
            <a:extLst>
              <a:ext uri="{FF2B5EF4-FFF2-40B4-BE49-F238E27FC236}">
                <a16:creationId xmlns:a16="http://schemas.microsoft.com/office/drawing/2014/main" id="{D52781AC-C2D3-40A2-BCD5-9D21B49DA2D6}"/>
              </a:ext>
            </a:extLst>
          </p:cNvPr>
          <p:cNvPicPr>
            <a:picLocks noChangeAspect="1"/>
          </p:cNvPicPr>
          <p:nvPr/>
        </p:nvPicPr>
        <p:blipFill>
          <a:blip r:embed="rId2"/>
          <a:stretch>
            <a:fillRect/>
          </a:stretch>
        </p:blipFill>
        <p:spPr>
          <a:xfrm>
            <a:off x="7180908" y="1073413"/>
            <a:ext cx="4065733" cy="4472307"/>
          </a:xfrm>
          <a:prstGeom prst="rect">
            <a:avLst/>
          </a:prstGeom>
        </p:spPr>
      </p:pic>
      <p:sp>
        <p:nvSpPr>
          <p:cNvPr id="9" name="文本框 8">
            <a:extLst>
              <a:ext uri="{FF2B5EF4-FFF2-40B4-BE49-F238E27FC236}">
                <a16:creationId xmlns:a16="http://schemas.microsoft.com/office/drawing/2014/main" id="{C09F6F1F-C8D4-4C7A-95A3-8F7681C9BB60}"/>
              </a:ext>
            </a:extLst>
          </p:cNvPr>
          <p:cNvSpPr txBox="1"/>
          <p:nvPr/>
        </p:nvSpPr>
        <p:spPr>
          <a:xfrm>
            <a:off x="8083171" y="595503"/>
            <a:ext cx="1948815" cy="337185"/>
          </a:xfrm>
          <a:prstGeom prst="rect">
            <a:avLst/>
          </a:prstGeom>
          <a:noFill/>
          <a:ln w="9525">
            <a:noFill/>
          </a:ln>
        </p:spPr>
        <p:txBody>
          <a:bodyPr wrap="square">
            <a:spAutoFit/>
          </a:bodyPr>
          <a:lstStyle/>
          <a:p>
            <a:pPr indent="0"/>
            <a:r>
              <a:rPr lang="en-US" altLang="zh-CN" sz="1600" dirty="0">
                <a:latin typeface="Times New Roman" panose="02020603050405020304" pitchFamily="18" charset="0"/>
                <a:cs typeface="Times New Roman" panose="02020603050405020304" pitchFamily="18" charset="0"/>
              </a:rPr>
              <a:t>T</a:t>
            </a:r>
            <a:r>
              <a:rPr lang="en-US" altLang="zh-CN" sz="1600" b="0" dirty="0">
                <a:latin typeface="Times New Roman" panose="02020603050405020304" pitchFamily="18" charset="0"/>
                <a:cs typeface="Times New Roman" panose="02020603050405020304" pitchFamily="18" charset="0"/>
              </a:rPr>
              <a:t>heme or purpose</a:t>
            </a:r>
          </a:p>
        </p:txBody>
      </p:sp>
      <p:sp>
        <p:nvSpPr>
          <p:cNvPr id="10" name="文本框 9">
            <a:extLst>
              <a:ext uri="{FF2B5EF4-FFF2-40B4-BE49-F238E27FC236}">
                <a16:creationId xmlns:a16="http://schemas.microsoft.com/office/drawing/2014/main" id="{4D8F115A-177E-44B3-980D-339A30C0EA72}"/>
              </a:ext>
            </a:extLst>
          </p:cNvPr>
          <p:cNvSpPr txBox="1"/>
          <p:nvPr/>
        </p:nvSpPr>
        <p:spPr>
          <a:xfrm>
            <a:off x="11163935" y="4087921"/>
            <a:ext cx="1107724" cy="830997"/>
          </a:xfrm>
          <a:prstGeom prst="rect">
            <a:avLst/>
          </a:prstGeom>
          <a:noFill/>
          <a:ln w="9525">
            <a:noFill/>
          </a:ln>
        </p:spPr>
        <p:txBody>
          <a:bodyPr wrap="square">
            <a:spAutoFit/>
          </a:bodyPr>
          <a:lstStyle/>
          <a:p>
            <a:pPr indent="0" algn="ctr"/>
            <a:r>
              <a:rPr lang="en-US" altLang="zh-CN" sz="1600" dirty="0">
                <a:latin typeface="Times New Roman" panose="02020603050405020304" pitchFamily="18" charset="0"/>
                <a:cs typeface="Times New Roman" panose="02020603050405020304" pitchFamily="18" charset="0"/>
              </a:rPr>
              <a:t>I</a:t>
            </a:r>
            <a:r>
              <a:rPr lang="en-US" altLang="zh-CN" sz="1600" b="0" dirty="0">
                <a:latin typeface="Times New Roman" panose="02020603050405020304" pitchFamily="18" charset="0"/>
                <a:cs typeface="Times New Roman" panose="02020603050405020304" pitchFamily="18" charset="0"/>
              </a:rPr>
              <a:t>nteraction </a:t>
            </a:r>
          </a:p>
          <a:p>
            <a:pPr indent="0" algn="ctr"/>
            <a:r>
              <a:rPr lang="en-US" altLang="zh-CN" sz="1600" dirty="0">
                <a:latin typeface="Times New Roman" panose="02020603050405020304" pitchFamily="18" charset="0"/>
                <a:cs typeface="Times New Roman" panose="02020603050405020304" pitchFamily="18" charset="0"/>
              </a:rPr>
              <a:t>and</a:t>
            </a:r>
          </a:p>
          <a:p>
            <a:pPr indent="0" algn="ctr"/>
            <a:r>
              <a:rPr lang="en-US" altLang="zh-CN" sz="1600" b="0" dirty="0">
                <a:latin typeface="Times New Roman" panose="02020603050405020304" pitchFamily="18" charset="0"/>
                <a:cs typeface="Times New Roman" panose="02020603050405020304" pitchFamily="18" charset="0"/>
              </a:rPr>
              <a:t> relations</a:t>
            </a:r>
          </a:p>
        </p:txBody>
      </p:sp>
      <p:sp>
        <p:nvSpPr>
          <p:cNvPr id="11" name="文本框 10">
            <a:extLst>
              <a:ext uri="{FF2B5EF4-FFF2-40B4-BE49-F238E27FC236}">
                <a16:creationId xmlns:a16="http://schemas.microsoft.com/office/drawing/2014/main" id="{21CC07B4-A563-4761-B819-7FE8C03DBE90}"/>
              </a:ext>
            </a:extLst>
          </p:cNvPr>
          <p:cNvSpPr txBox="1"/>
          <p:nvPr/>
        </p:nvSpPr>
        <p:spPr>
          <a:xfrm>
            <a:off x="6250404" y="4065755"/>
            <a:ext cx="918697" cy="1077218"/>
          </a:xfrm>
          <a:prstGeom prst="rect">
            <a:avLst/>
          </a:prstGeom>
          <a:noFill/>
          <a:ln w="9525">
            <a:noFill/>
          </a:ln>
        </p:spPr>
        <p:txBody>
          <a:bodyPr wrap="square">
            <a:spAutoFit/>
          </a:bodyPr>
          <a:lstStyle/>
          <a:p>
            <a:pPr indent="0" algn="ctr"/>
            <a:r>
              <a:rPr lang="en-US" altLang="zh-CN" sz="1600" dirty="0">
                <a:latin typeface="Times New Roman" panose="02020603050405020304" pitchFamily="18" charset="0"/>
                <a:cs typeface="Times New Roman" panose="02020603050405020304" pitchFamily="18" charset="0"/>
              </a:rPr>
              <a:t>S</a:t>
            </a:r>
            <a:r>
              <a:rPr lang="en-US" altLang="zh-CN" sz="1600" b="0" dirty="0">
                <a:latin typeface="Times New Roman" panose="02020603050405020304" pitchFamily="18" charset="0"/>
                <a:cs typeface="Times New Roman" panose="02020603050405020304" pitchFamily="18" charset="0"/>
              </a:rPr>
              <a:t>pecific interests and needs</a:t>
            </a:r>
          </a:p>
        </p:txBody>
      </p:sp>
      <p:sp>
        <p:nvSpPr>
          <p:cNvPr id="12" name="文本框 11">
            <a:extLst>
              <a:ext uri="{FF2B5EF4-FFF2-40B4-BE49-F238E27FC236}">
                <a16:creationId xmlns:a16="http://schemas.microsoft.com/office/drawing/2014/main" id="{2BAA935A-7534-4D0F-A97F-4FD65DC10C0D}"/>
              </a:ext>
            </a:extLst>
          </p:cNvPr>
          <p:cNvSpPr txBox="1"/>
          <p:nvPr/>
        </p:nvSpPr>
        <p:spPr>
          <a:xfrm>
            <a:off x="6862714" y="5694028"/>
            <a:ext cx="5093206" cy="338554"/>
          </a:xfrm>
          <a:prstGeom prst="rect">
            <a:avLst/>
          </a:prstGeom>
          <a:noFill/>
          <a:ln w="9525">
            <a:noFill/>
          </a:ln>
        </p:spPr>
        <p:txBody>
          <a:bodyPr wrap="square">
            <a:spAutoFit/>
          </a:bodyPr>
          <a:lstStyle/>
          <a:p>
            <a:pPr marL="0" indent="0" algn="l"/>
            <a:r>
              <a:rPr lang="en-US" altLang="zh-CN" sz="1600" dirty="0">
                <a:latin typeface="Times New Roman" panose="02020603050405020304" pitchFamily="18" charset="0"/>
                <a:cs typeface="Times New Roman" panose="02020603050405020304" pitchFamily="18" charset="0"/>
              </a:rPr>
              <a:t>F</a:t>
            </a:r>
            <a:r>
              <a:rPr lang="en-US" altLang="zh-CN" sz="1600" b="0" dirty="0">
                <a:latin typeface="Times New Roman" panose="02020603050405020304" pitchFamily="18" charset="0"/>
                <a:cs typeface="Times New Roman" panose="02020603050405020304" pitchFamily="18" charset="0"/>
              </a:rPr>
              <a:t>ramework, environment, conditions and circumstances</a:t>
            </a:r>
          </a:p>
        </p:txBody>
      </p:sp>
    </p:spTree>
    <p:extLst>
      <p:ext uri="{BB962C8B-B14F-4D97-AF65-F5344CB8AC3E}">
        <p14:creationId xmlns:p14="http://schemas.microsoft.com/office/powerpoint/2010/main" val="17336039"/>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8" name="文本框 7"/>
          <p:cNvSpPr txBox="1"/>
          <p:nvPr/>
        </p:nvSpPr>
        <p:spPr>
          <a:xfrm>
            <a:off x="841248" y="932688"/>
            <a:ext cx="4892040" cy="1773936"/>
          </a:xfrm>
          <a:prstGeom prst="rect">
            <a:avLst/>
          </a:prstGeom>
        </p:spPr>
        <p:txBody>
          <a:bodyPr vert="horz" lIns="91440" tIns="45720" rIns="91440" bIns="45720" rtlCol="0" anchor="b">
            <a:normAutofit/>
          </a:bodyPr>
          <a:lstStyle/>
          <a:p>
            <a:pPr marL="0" marR="0" lvl="0" indent="0" fontAlgn="auto">
              <a:lnSpc>
                <a:spcPct val="90000"/>
              </a:lnSpc>
              <a:spcBef>
                <a:spcPct val="0"/>
              </a:spcBef>
              <a:spcAft>
                <a:spcPts val="600"/>
              </a:spcAft>
              <a:buClrTx/>
              <a:buSzTx/>
              <a:tabLst/>
              <a:defRPr/>
            </a:pPr>
            <a:r>
              <a:rPr kumimoji="0" lang="en-US" altLang="zh-CN" sz="4000" b="1" i="0" u="none" strike="noStrike" kern="1200" cap="none" spc="0" normalizeH="0" baseline="0" noProof="0" dirty="0">
                <a:ln>
                  <a:noFill/>
                </a:ln>
                <a:solidFill>
                  <a:schemeClr val="tx1"/>
                </a:solidFill>
                <a:effectLst/>
                <a:uLnTx/>
                <a:uFillTx/>
                <a:latin typeface="Times New Roman" panose="02020603050405020304" pitchFamily="18" charset="0"/>
                <a:ea typeface="+mj-ea"/>
                <a:cs typeface="Times New Roman" panose="02020603050405020304" pitchFamily="18" charset="0"/>
              </a:rPr>
              <a:t>Concepts and Methods in </a:t>
            </a:r>
            <a:r>
              <a:rPr kumimoji="0" lang="en-US" altLang="zh-CN" sz="4000" b="1" i="0" u="none" strike="noStrike" kern="1200" cap="none" spc="0" normalizeH="0" baseline="0" noProof="0" dirty="0" err="1">
                <a:ln>
                  <a:noFill/>
                </a:ln>
                <a:solidFill>
                  <a:schemeClr val="tx1"/>
                </a:solidFill>
                <a:effectLst/>
                <a:uLnTx/>
                <a:uFillTx/>
                <a:latin typeface="Times New Roman" panose="02020603050405020304" pitchFamily="18" charset="0"/>
                <a:ea typeface="+mj-ea"/>
                <a:cs typeface="Times New Roman" panose="02020603050405020304" pitchFamily="18" charset="0"/>
              </a:rPr>
              <a:t>Trandisciplinarity</a:t>
            </a:r>
            <a:endParaRPr kumimoji="0" lang="en-US" altLang="zh-CN" sz="4000" b="1" i="0" u="none" strike="noStrike" kern="1200" cap="none" spc="0" normalizeH="0" baseline="0" noProof="0" dirty="0">
              <a:ln>
                <a:noFill/>
              </a:ln>
              <a:solidFill>
                <a:schemeClr val="tx1"/>
              </a:solidFill>
              <a:effectLst/>
              <a:uLnTx/>
              <a:uFillTx/>
              <a:latin typeface="Times New Roman" panose="02020603050405020304" pitchFamily="18" charset="0"/>
              <a:ea typeface="+mj-ea"/>
              <a:cs typeface="Times New Roman" panose="02020603050405020304" pitchFamily="18" charset="0"/>
            </a:endParaRPr>
          </a:p>
        </p:txBody>
      </p:sp>
      <p:sp>
        <p:nvSpPr>
          <p:cNvPr id="4" name="文本框 3"/>
          <p:cNvSpPr txBox="1"/>
          <p:nvPr/>
        </p:nvSpPr>
        <p:spPr>
          <a:xfrm>
            <a:off x="841248" y="2898648"/>
            <a:ext cx="4892040" cy="3209544"/>
          </a:xfrm>
          <a:prstGeom prst="rect">
            <a:avLst/>
          </a:prstGeom>
        </p:spPr>
        <p:txBody>
          <a:bodyPr vert="horz" lIns="91440" tIns="45720" rIns="91440" bIns="45720" rtlCol="0" anchor="t">
            <a:normAutofit/>
          </a:bodyPr>
          <a:lstStyle/>
          <a:p>
            <a:pPr marR="0" lvl="0" fontAlgn="auto">
              <a:lnSpc>
                <a:spcPct val="90000"/>
              </a:lnSpc>
              <a:spcBef>
                <a:spcPts val="0"/>
              </a:spcBef>
              <a:spcAft>
                <a:spcPts val="600"/>
              </a:spcAft>
              <a:buClrTx/>
              <a:buSzTx/>
              <a:tabLst/>
              <a:defRPr/>
            </a:pPr>
            <a:r>
              <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3. Co-producing</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altLang="zh-CN" sz="1700" dirty="0">
                <a:latin typeface="Times New Roman" panose="02020603050405020304" pitchFamily="18" charset="0"/>
                <a:cs typeface="Times New Roman" panose="02020603050405020304" pitchFamily="18" charset="0"/>
              </a:rPr>
              <a:t>I</a:t>
            </a:r>
            <a:r>
              <a:rPr kumimoji="0" lang="en-US" altLang="zh-CN" sz="1700" b="0" i="0" u="none" strike="noStrike" cap="none" spc="0" normalizeH="0" baseline="0" noProof="0" dirty="0" err="1">
                <a:ln>
                  <a:noFill/>
                </a:ln>
                <a:effectLst/>
                <a:uLnTx/>
                <a:uFillTx/>
                <a:latin typeface="Times New Roman" panose="02020603050405020304" pitchFamily="18" charset="0"/>
                <a:cs typeface="Times New Roman" panose="02020603050405020304" pitchFamily="18" charset="0"/>
              </a:rPr>
              <a:t>nclusion</a:t>
            </a:r>
            <a:endPar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altLang="zh-CN" sz="1700" dirty="0">
                <a:latin typeface="Times New Roman" panose="02020603050405020304" pitchFamily="18" charset="0"/>
                <a:cs typeface="Times New Roman" panose="02020603050405020304" pitchFamily="18" charset="0"/>
              </a:rPr>
              <a:t>C</a:t>
            </a:r>
            <a:r>
              <a:rPr kumimoji="0" lang="en-US" altLang="zh-CN" sz="1700" b="0" i="0" u="none" strike="noStrike" cap="none" spc="0" normalizeH="0" baseline="0" noProof="0" dirty="0" err="1">
                <a:ln>
                  <a:noFill/>
                </a:ln>
                <a:effectLst/>
                <a:uLnTx/>
                <a:uFillTx/>
                <a:latin typeface="Times New Roman" panose="02020603050405020304" pitchFamily="18" charset="0"/>
                <a:cs typeface="Times New Roman" panose="02020603050405020304" pitchFamily="18" charset="0"/>
              </a:rPr>
              <a:t>ollaboration</a:t>
            </a:r>
            <a:endPar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altLang="zh-CN" sz="1700" dirty="0">
                <a:latin typeface="Times New Roman" panose="02020603050405020304" pitchFamily="18" charset="0"/>
                <a:cs typeface="Times New Roman" panose="02020603050405020304" pitchFamily="18" charset="0"/>
              </a:rPr>
              <a:t>I</a:t>
            </a:r>
            <a:r>
              <a:rPr kumimoji="0" lang="en-US" altLang="zh-CN" sz="1700" b="0" i="0" u="none" strike="noStrike" cap="none" spc="0" normalizeH="0" baseline="0" noProof="0" dirty="0" err="1">
                <a:ln>
                  <a:noFill/>
                </a:ln>
                <a:effectLst/>
                <a:uLnTx/>
                <a:uFillTx/>
                <a:latin typeface="Times New Roman" panose="02020603050405020304" pitchFamily="18" charset="0"/>
                <a:cs typeface="Times New Roman" panose="02020603050405020304" pitchFamily="18" charset="0"/>
              </a:rPr>
              <a:t>ntegration</a:t>
            </a:r>
            <a:endPar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altLang="zh-CN" sz="1700" dirty="0">
                <a:latin typeface="Times New Roman" panose="02020603050405020304" pitchFamily="18" charset="0"/>
                <a:cs typeface="Times New Roman" panose="02020603050405020304" pitchFamily="18" charset="0"/>
              </a:rPr>
              <a:t>R</a:t>
            </a:r>
            <a:r>
              <a:rPr kumimoji="0" lang="en-US" altLang="zh-CN" sz="1700" b="0" i="0" u="none" strike="noStrike" cap="none" spc="0" normalizeH="0" baseline="0" noProof="0" dirty="0" err="1">
                <a:ln>
                  <a:noFill/>
                </a:ln>
                <a:effectLst/>
                <a:uLnTx/>
                <a:uFillTx/>
                <a:latin typeface="Times New Roman" panose="02020603050405020304" pitchFamily="18" charset="0"/>
                <a:cs typeface="Times New Roman" panose="02020603050405020304" pitchFamily="18" charset="0"/>
              </a:rPr>
              <a:t>eflexivity</a:t>
            </a:r>
            <a:endPar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altLang="zh-CN" sz="1700" dirty="0">
                <a:latin typeface="Times New Roman" panose="02020603050405020304" pitchFamily="18" charset="0"/>
                <a:cs typeface="Times New Roman" panose="02020603050405020304" pitchFamily="18" charset="0"/>
              </a:rPr>
              <a:t>U</a:t>
            </a:r>
            <a:r>
              <a:rPr kumimoji="0" lang="en-US" altLang="zh-CN" sz="1700" b="0" i="0" u="none" strike="noStrike" cap="none" spc="0" normalizeH="0" baseline="0" noProof="0" dirty="0" err="1">
                <a:ln>
                  <a:noFill/>
                </a:ln>
                <a:effectLst/>
                <a:uLnTx/>
                <a:uFillTx/>
                <a:latin typeface="Times New Roman" panose="02020603050405020304" pitchFamily="18" charset="0"/>
                <a:cs typeface="Times New Roman" panose="02020603050405020304" pitchFamily="18" charset="0"/>
              </a:rPr>
              <a:t>sability</a:t>
            </a:r>
            <a:endPar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altLang="zh-CN" sz="1700" dirty="0">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Application: the </a:t>
            </a:r>
            <a:r>
              <a:rPr kumimoji="0" lang="en-US" altLang="zh-CN" sz="1700" b="0" i="0" u="none" strike="noStrike" cap="none" spc="0" normalizeH="0" baseline="0" noProof="0" dirty="0" err="1">
                <a:ln>
                  <a:noFill/>
                </a:ln>
                <a:effectLst/>
                <a:uLnTx/>
                <a:uFillTx/>
                <a:latin typeface="Times New Roman" panose="02020603050405020304" pitchFamily="18" charset="0"/>
                <a:cs typeface="Times New Roman" panose="02020603050405020304" pitchFamily="18" charset="0"/>
              </a:rPr>
              <a:t>Mistra</a:t>
            </a:r>
            <a:r>
              <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 Urban Futures </a:t>
            </a:r>
            <a:r>
              <a:rPr kumimoji="0" lang="en-US" altLang="zh-CN" sz="1700" b="0" i="0" u="none" strike="noStrike" cap="none" spc="0" normalizeH="0" baseline="0" noProof="0" dirty="0" err="1">
                <a:ln>
                  <a:noFill/>
                </a:ln>
                <a:effectLst/>
                <a:uLnTx/>
                <a:uFillTx/>
                <a:latin typeface="Times New Roman" panose="02020603050405020304" pitchFamily="18" charset="0"/>
                <a:cs typeface="Times New Roman" panose="02020603050405020304" pitchFamily="18" charset="0"/>
              </a:rPr>
              <a:t>programme</a:t>
            </a:r>
            <a:r>
              <a:rPr kumimoji="0" lang="en-US" altLang="zh-CN" sz="17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 in  Gothenburg. </a:t>
            </a:r>
          </a:p>
        </p:txBody>
      </p:sp>
      <p:cxnSp>
        <p:nvCxnSpPr>
          <p:cNvPr id="22" name="Straight Connector 21">
            <a:extLst>
              <a:ext uri="{FF2B5EF4-FFF2-40B4-BE49-F238E27FC236}">
                <a16:creationId xmlns:a16="http://schemas.microsoft.com/office/drawing/2014/main" id="{749A7284-D010-4ACB-A08A-FC3C3689B5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8597"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图片 5" descr="Mistra Urban Futures">
            <a:extLst>
              <a:ext uri="{FF2B5EF4-FFF2-40B4-BE49-F238E27FC236}">
                <a16:creationId xmlns:a16="http://schemas.microsoft.com/office/drawing/2014/main" id="{F4C4BA7F-9355-4F9E-8EB9-16E25E15BA78}"/>
              </a:ext>
            </a:extLst>
          </p:cNvPr>
          <p:cNvPicPr>
            <a:picLocks noChangeAspect="1"/>
          </p:cNvPicPr>
          <p:nvPr/>
        </p:nvPicPr>
        <p:blipFill>
          <a:blip r:embed="rId2"/>
          <a:stretch>
            <a:fillRect/>
          </a:stretch>
        </p:blipFill>
        <p:spPr>
          <a:xfrm>
            <a:off x="6748272" y="920809"/>
            <a:ext cx="5025525" cy="5025525"/>
          </a:xfrm>
          <a:prstGeom prst="rect">
            <a:avLst/>
          </a:prstGeom>
        </p:spPr>
      </p:pic>
    </p:spTree>
    <p:extLst>
      <p:ext uri="{BB962C8B-B14F-4D97-AF65-F5344CB8AC3E}">
        <p14:creationId xmlns:p14="http://schemas.microsoft.com/office/powerpoint/2010/main" val="2438209810"/>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文本框 7"/>
          <p:cNvSpPr txBox="1"/>
          <p:nvPr/>
        </p:nvSpPr>
        <p:spPr>
          <a:xfrm>
            <a:off x="841248" y="932961"/>
            <a:ext cx="4887685" cy="1777419"/>
          </a:xfrm>
          <a:prstGeom prst="rect">
            <a:avLst/>
          </a:prstGeom>
        </p:spPr>
        <p:txBody>
          <a:bodyPr vert="horz" lIns="91440" tIns="45720" rIns="91440" bIns="45720" rtlCol="0" anchor="b">
            <a:normAutofit/>
          </a:bodyPr>
          <a:lstStyle/>
          <a:p>
            <a:pPr marL="0" marR="0" lvl="0" indent="0" fontAlgn="auto">
              <a:lnSpc>
                <a:spcPct val="90000"/>
              </a:lnSpc>
              <a:spcBef>
                <a:spcPct val="0"/>
              </a:spcBef>
              <a:spcAft>
                <a:spcPts val="600"/>
              </a:spcAft>
              <a:buClrTx/>
              <a:buSzTx/>
              <a:tabLst/>
              <a:defRPr/>
            </a:pPr>
            <a:r>
              <a:rPr kumimoji="0" lang="en-US" altLang="zh-CN" sz="4000" b="1" i="0" u="none" strike="noStrike" cap="none" spc="0" normalizeH="0" baseline="0" noProof="0" dirty="0">
                <a:ln>
                  <a:noFill/>
                </a:ln>
                <a:effectLst/>
                <a:uLnTx/>
                <a:uFillTx/>
                <a:latin typeface="Times New Roman" panose="02020603050405020304" pitchFamily="18" charset="0"/>
                <a:ea typeface="+mj-ea"/>
                <a:cs typeface="Times New Roman" panose="02020603050405020304" pitchFamily="18" charset="0"/>
              </a:rPr>
              <a:t>Concepts and Methods in </a:t>
            </a:r>
            <a:r>
              <a:rPr kumimoji="0" lang="en-US" altLang="zh-CN" sz="4000" b="1" i="0" u="none" strike="noStrike" cap="none" spc="0" normalizeH="0" baseline="0" noProof="0" dirty="0" err="1">
                <a:ln>
                  <a:noFill/>
                </a:ln>
                <a:effectLst/>
                <a:uLnTx/>
                <a:uFillTx/>
                <a:latin typeface="Times New Roman" panose="02020603050405020304" pitchFamily="18" charset="0"/>
                <a:ea typeface="+mj-ea"/>
                <a:cs typeface="Times New Roman" panose="02020603050405020304" pitchFamily="18" charset="0"/>
              </a:rPr>
              <a:t>Trandisciplinarity</a:t>
            </a:r>
            <a:endParaRPr kumimoji="0" lang="en-US" altLang="zh-CN" sz="4000" b="1" i="0" u="none" strike="noStrike" cap="none" spc="0" normalizeH="0" baseline="0" noProof="0" dirty="0">
              <a:ln>
                <a:noFill/>
              </a:ln>
              <a:effectLst/>
              <a:uLnTx/>
              <a:uFillTx/>
              <a:latin typeface="Times New Roman" panose="02020603050405020304" pitchFamily="18" charset="0"/>
              <a:ea typeface="+mj-ea"/>
              <a:cs typeface="Times New Roman" panose="02020603050405020304" pitchFamily="18" charset="0"/>
            </a:endParaRPr>
          </a:p>
        </p:txBody>
      </p:sp>
      <p:sp>
        <p:nvSpPr>
          <p:cNvPr id="4" name="文本框 3"/>
          <p:cNvSpPr txBox="1"/>
          <p:nvPr/>
        </p:nvSpPr>
        <p:spPr>
          <a:xfrm>
            <a:off x="841248" y="2894530"/>
            <a:ext cx="4887685" cy="3209544"/>
          </a:xfrm>
          <a:prstGeom prst="rect">
            <a:avLst/>
          </a:prstGeom>
        </p:spPr>
        <p:txBody>
          <a:bodyPr vert="horz" lIns="91440" tIns="45720" rIns="91440" bIns="45720" rtlCol="0" anchor="t">
            <a:normAutofit/>
          </a:bodyPr>
          <a:lstStyle/>
          <a:p>
            <a:pPr marR="0" lvl="0" fontAlgn="auto">
              <a:lnSpc>
                <a:spcPct val="90000"/>
              </a:lnSpc>
              <a:spcBef>
                <a:spcPts val="0"/>
              </a:spcBef>
              <a:spcAft>
                <a:spcPts val="600"/>
              </a:spcAft>
              <a:buClrTx/>
              <a:buSzTx/>
              <a:tabLst/>
              <a:defRPr/>
            </a:pPr>
            <a:r>
              <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4. Integration</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altLang="zh-CN" sz="2000" dirty="0">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altLang="zh-CN" sz="2000" dirty="0">
                <a:latin typeface="Times New Roman" panose="02020603050405020304" pitchFamily="18" charset="0"/>
                <a:cs typeface="Times New Roman" panose="02020603050405020304" pitchFamily="18" charset="0"/>
              </a:rPr>
              <a:t>A</a:t>
            </a:r>
            <a:r>
              <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n  instrument  that  enables  the  description  and  structuring  of  the  outcome  of  a specific  research  project</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altLang="zh-CN" sz="2000" dirty="0">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Application: Inventory  of  Synthesis  in geology. </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2000" b="0" i="0" u="none" strike="noStrike" cap="none" spc="0" normalizeH="0" baseline="0" noProof="0" dirty="0">
              <a:ln>
                <a:noFill/>
              </a:ln>
              <a:effectLst/>
              <a:uLnTx/>
              <a:uFillTx/>
            </a:endParaRPr>
          </a:p>
        </p:txBody>
      </p:sp>
      <p:cxnSp>
        <p:nvCxnSpPr>
          <p:cNvPr id="22" name="Straight Connector 21">
            <a:extLst>
              <a:ext uri="{FF2B5EF4-FFF2-40B4-BE49-F238E27FC236}">
                <a16:creationId xmlns:a16="http://schemas.microsoft.com/office/drawing/2014/main" id="{CF8F36E2-BBE5-43FE-822F-AD8CAE08C0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8597"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图片 5" descr="Inventory of Synthesis">
            <a:extLst>
              <a:ext uri="{FF2B5EF4-FFF2-40B4-BE49-F238E27FC236}">
                <a16:creationId xmlns:a16="http://schemas.microsoft.com/office/drawing/2014/main" id="{971392D7-86E6-4FC6-9A83-ED4E62063B8E}"/>
              </a:ext>
            </a:extLst>
          </p:cNvPr>
          <p:cNvPicPr>
            <a:picLocks noChangeAspect="1"/>
          </p:cNvPicPr>
          <p:nvPr/>
        </p:nvPicPr>
        <p:blipFill rotWithShape="1">
          <a:blip r:embed="rId2"/>
          <a:srcRect t="18700" b="3247"/>
          <a:stretch/>
        </p:blipFill>
        <p:spPr>
          <a:xfrm>
            <a:off x="6749145" y="573678"/>
            <a:ext cx="5103206" cy="5710645"/>
          </a:xfrm>
          <a:prstGeom prst="rect">
            <a:avLst/>
          </a:prstGeom>
        </p:spPr>
      </p:pic>
    </p:spTree>
    <p:extLst>
      <p:ext uri="{BB962C8B-B14F-4D97-AF65-F5344CB8AC3E}">
        <p14:creationId xmlns:p14="http://schemas.microsoft.com/office/powerpoint/2010/main" val="2085400139"/>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Empty speech bubbles">
            <a:extLst>
              <a:ext uri="{FF2B5EF4-FFF2-40B4-BE49-F238E27FC236}">
                <a16:creationId xmlns:a16="http://schemas.microsoft.com/office/drawing/2014/main" id="{7F8051E7-5BF6-4A6B-9BD4-AF7004E9844B}"/>
              </a:ext>
            </a:extLst>
          </p:cNvPr>
          <p:cNvPicPr>
            <a:picLocks noChangeAspect="1"/>
          </p:cNvPicPr>
          <p:nvPr/>
        </p:nvPicPr>
        <p:blipFill rotWithShape="1">
          <a:blip r:embed="rId3">
            <a:alphaModFix amt="40000"/>
          </a:blip>
          <a:srcRect t="5516" b="10215"/>
          <a:stretch/>
        </p:blipFill>
        <p:spPr>
          <a:xfrm>
            <a:off x="20" y="10"/>
            <a:ext cx="12191979" cy="6857990"/>
          </a:xfrm>
          <a:prstGeom prst="rect">
            <a:avLst/>
          </a:prstGeom>
        </p:spPr>
      </p:pic>
      <p:sp>
        <p:nvSpPr>
          <p:cNvPr id="4" name="文本框 3"/>
          <p:cNvSpPr txBox="1"/>
          <p:nvPr/>
        </p:nvSpPr>
        <p:spPr>
          <a:xfrm>
            <a:off x="841249" y="941832"/>
            <a:ext cx="10506456" cy="2057400"/>
          </a:xfrm>
          <a:prstGeom prst="rect">
            <a:avLst/>
          </a:prstGeom>
        </p:spPr>
        <p:txBody>
          <a:bodyPr vert="horz" lIns="91440" tIns="45720" rIns="91440" bIns="45720" rtlCol="0" anchor="b">
            <a:normAutofit/>
          </a:bodyPr>
          <a:lstStyle/>
          <a:p>
            <a:pPr marL="0" marR="0" lvl="0" indent="0" fontAlgn="auto">
              <a:lnSpc>
                <a:spcPct val="90000"/>
              </a:lnSpc>
              <a:spcBef>
                <a:spcPct val="0"/>
              </a:spcBef>
              <a:spcAft>
                <a:spcPts val="600"/>
              </a:spcAft>
              <a:buClrTx/>
              <a:buSzTx/>
              <a:tabLst/>
              <a:defRPr/>
            </a:pPr>
            <a:r>
              <a:rPr kumimoji="0" lang="en-US" altLang="zh-CN" sz="5000" b="0" i="0" u="none" strike="noStrike" cap="none" spc="0" normalizeH="0" baseline="0" noProof="0" dirty="0">
                <a:ln>
                  <a:noFill/>
                </a:ln>
                <a:effectLst/>
                <a:uLnTx/>
                <a:uFillTx/>
                <a:latin typeface="Times New Roman" panose="02020603050405020304" pitchFamily="18" charset="0"/>
                <a:ea typeface="+mj-ea"/>
                <a:cs typeface="Times New Roman" panose="02020603050405020304" pitchFamily="18" charset="0"/>
              </a:rPr>
              <a:t>Take away messages</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文本框 4"/>
          <p:cNvSpPr txBox="1"/>
          <p:nvPr/>
        </p:nvSpPr>
        <p:spPr>
          <a:xfrm>
            <a:off x="841248" y="3502152"/>
            <a:ext cx="10506456" cy="2670048"/>
          </a:xfrm>
          <a:prstGeom prst="rect">
            <a:avLst/>
          </a:prstGeom>
        </p:spPr>
        <p:txBody>
          <a:bodyPr vert="horz" lIns="91440" tIns="45720" rIns="91440" bIns="45720" rtlCol="0">
            <a:normAutofit/>
          </a:bodyPr>
          <a:lstStyle/>
          <a:p>
            <a:pPr marR="0" lvl="0" fontAlgn="auto">
              <a:lnSpc>
                <a:spcPct val="90000"/>
              </a:lnSpc>
              <a:spcBef>
                <a:spcPts val="0"/>
              </a:spcBef>
              <a:spcAft>
                <a:spcPts val="600"/>
              </a:spcAft>
              <a:buClrTx/>
              <a:buSzTx/>
              <a:tabLst/>
              <a:defRPr/>
            </a:pPr>
            <a:r>
              <a:rPr kumimoji="0" lang="en-US" altLang="zh-CN" sz="2000" b="0" i="0" u="none" strike="noStrike" cap="none" spc="0" normalizeH="0" baseline="0" noProof="0" dirty="0">
                <a:ln>
                  <a:noFill/>
                </a:ln>
                <a:effectLst/>
                <a:uLnTx/>
                <a:uFillTx/>
              </a:rPr>
              <a:t>1</a:t>
            </a:r>
            <a:r>
              <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 Always think of </a:t>
            </a:r>
            <a:r>
              <a:rPr kumimoji="0" lang="en-US" altLang="zh-CN" sz="2000" b="0" i="0" u="none" strike="noStrike" cap="none" spc="0" normalizeH="0" baseline="0" noProof="0" dirty="0" err="1">
                <a:ln>
                  <a:noFill/>
                </a:ln>
                <a:effectLst/>
                <a:uLnTx/>
                <a:uFillTx/>
                <a:latin typeface="Times New Roman" panose="02020603050405020304" pitchFamily="18" charset="0"/>
                <a:cs typeface="Times New Roman" panose="02020603050405020304" pitchFamily="18" charset="0"/>
              </a:rPr>
              <a:t>transdisciplinarity</a:t>
            </a:r>
            <a:endPar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R="0" lvl="0" fontAlgn="auto">
              <a:lnSpc>
                <a:spcPct val="90000"/>
              </a:lnSpc>
              <a:spcBef>
                <a:spcPts val="0"/>
              </a:spcBef>
              <a:spcAft>
                <a:spcPts val="600"/>
              </a:spcAft>
              <a:buClrTx/>
              <a:buSzTx/>
              <a:tabLst/>
              <a:defRPr/>
            </a:pPr>
            <a:r>
              <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2. Can you use TCI to analysis your project?</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R="0" lvl="0" fontAlgn="auto">
              <a:lnSpc>
                <a:spcPct val="90000"/>
              </a:lnSpc>
              <a:spcBef>
                <a:spcPts val="0"/>
              </a:spcBef>
              <a:spcAft>
                <a:spcPts val="600"/>
              </a:spcAft>
              <a:buClrTx/>
              <a:buSzTx/>
              <a:tabLst/>
              <a:defRPr/>
            </a:pPr>
            <a:r>
              <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3. How to get outcome by using Co-producing?</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pPr marR="0" lvl="0" fontAlgn="auto">
              <a:lnSpc>
                <a:spcPct val="90000"/>
              </a:lnSpc>
              <a:spcBef>
                <a:spcPts val="0"/>
              </a:spcBef>
              <a:spcAft>
                <a:spcPts val="600"/>
              </a:spcAft>
              <a:buClrTx/>
              <a:buSzTx/>
              <a:tabLst/>
              <a:defRPr/>
            </a:pPr>
            <a:r>
              <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rPr>
              <a:t>4. How to integrate the knowledge?</a:t>
            </a:r>
          </a:p>
        </p:txBody>
      </p:sp>
    </p:spTree>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4524344-6823-49EA-89D4-E36A82A9F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F431D6D8-4B06-44A1-864D-690D335B97CA}"/>
              </a:ext>
            </a:extLst>
          </p:cNvPr>
          <p:cNvSpPr>
            <a:spLocks noGrp="1"/>
          </p:cNvSpPr>
          <p:nvPr>
            <p:ph type="ctrTitle"/>
          </p:nvPr>
        </p:nvSpPr>
        <p:spPr>
          <a:xfrm>
            <a:off x="1716088" y="1354820"/>
            <a:ext cx="8748712" cy="2369988"/>
          </a:xfrm>
        </p:spPr>
        <p:txBody>
          <a:bodyPr vert="horz" lIns="91440" tIns="45720" rIns="91440" bIns="45720" rtlCol="0" anchor="b">
            <a:normAutofit/>
          </a:bodyPr>
          <a:lstStyle/>
          <a:p>
            <a:pPr algn="l"/>
            <a:r>
              <a:rPr lang="en-US" altLang="zh-CN" sz="5600" kern="1200" dirty="0">
                <a:solidFill>
                  <a:schemeClr val="bg1"/>
                </a:solidFill>
                <a:latin typeface="Times New Roman" panose="02020603050405020304" pitchFamily="18" charset="0"/>
                <a:cs typeface="Times New Roman" panose="02020603050405020304" pitchFamily="18" charset="0"/>
              </a:rPr>
              <a:t>How expert's expertise could be ethical and responsible?</a:t>
            </a:r>
          </a:p>
        </p:txBody>
      </p:sp>
      <p:sp>
        <p:nvSpPr>
          <p:cNvPr id="3" name="文本框 2">
            <a:extLst>
              <a:ext uri="{FF2B5EF4-FFF2-40B4-BE49-F238E27FC236}">
                <a16:creationId xmlns:a16="http://schemas.microsoft.com/office/drawing/2014/main" id="{571D3ECC-9DB0-4DC4-AA95-6C0CFC0B815B}"/>
              </a:ext>
            </a:extLst>
          </p:cNvPr>
          <p:cNvSpPr txBox="1"/>
          <p:nvPr/>
        </p:nvSpPr>
        <p:spPr>
          <a:xfrm>
            <a:off x="1712914" y="4800600"/>
            <a:ext cx="10651364" cy="1225340"/>
          </a:xfrm>
          <a:prstGeom prst="rect">
            <a:avLst/>
          </a:prstGeom>
        </p:spPr>
        <p:txBody>
          <a:bodyPr vert="horz" wrap="square" lIns="91440" tIns="45720" rIns="91440" bIns="45720" rtlCol="0">
            <a:normAutofit/>
          </a:bodyPr>
          <a:lstStyle/>
          <a:p>
            <a:pPr>
              <a:lnSpc>
                <a:spcPct val="90000"/>
              </a:lnSpc>
              <a:spcBef>
                <a:spcPts val="1000"/>
              </a:spcBef>
            </a:pPr>
            <a:r>
              <a:rPr lang="en-US" altLang="zh-CN" sz="3200" kern="1200" dirty="0">
                <a:solidFill>
                  <a:schemeClr val="bg1"/>
                </a:solidFill>
                <a:latin typeface="Times New Roman" panose="02020603050405020304" pitchFamily="18" charset="0"/>
                <a:cs typeface="Times New Roman" panose="02020603050405020304" pitchFamily="18" charset="0"/>
              </a:rPr>
              <a:t>Experts?                                             Other people?                      </a:t>
            </a:r>
          </a:p>
        </p:txBody>
      </p:sp>
      <p:grpSp>
        <p:nvGrpSpPr>
          <p:cNvPr id="20" name="Group 19">
            <a:extLst>
              <a:ext uri="{FF2B5EF4-FFF2-40B4-BE49-F238E27FC236}">
                <a16:creationId xmlns:a16="http://schemas.microsoft.com/office/drawing/2014/main" id="{83F0465A-8953-42AC-8F67-7B9A54E660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142518"/>
            <a:ext cx="10455568" cy="715482"/>
            <a:chOff x="0" y="6142518"/>
            <a:chExt cx="10455568" cy="715482"/>
          </a:xfrm>
          <a:effectLst>
            <a:outerShdw blurRad="381000" dist="152400" dir="16200000" algn="ctr" rotWithShape="0">
              <a:srgbClr val="000000">
                <a:alpha val="10000"/>
              </a:srgbClr>
            </a:outerShdw>
          </a:effectLst>
        </p:grpSpPr>
        <p:sp>
          <p:nvSpPr>
            <p:cNvPr id="21" name="Freeform: Shape 20">
              <a:extLst>
                <a:ext uri="{FF2B5EF4-FFF2-40B4-BE49-F238E27FC236}">
                  <a16:creationId xmlns:a16="http://schemas.microsoft.com/office/drawing/2014/main" id="{50CE1BBA-977A-4210-A80D-8A0BAAA18B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17789" y="6848400"/>
              <a:ext cx="153399" cy="9600"/>
            </a:xfrm>
            <a:custGeom>
              <a:avLst/>
              <a:gdLst>
                <a:gd name="connsiteX0" fmla="*/ 92746 w 153399"/>
                <a:gd name="connsiteY0" fmla="*/ 43 h 9600"/>
                <a:gd name="connsiteX1" fmla="*/ 144918 w 153399"/>
                <a:gd name="connsiteY1" fmla="*/ 6433 h 9600"/>
                <a:gd name="connsiteX2" fmla="*/ 153399 w 153399"/>
                <a:gd name="connsiteY2" fmla="*/ 9600 h 9600"/>
                <a:gd name="connsiteX3" fmla="*/ 0 w 153399"/>
                <a:gd name="connsiteY3" fmla="*/ 9600 h 9600"/>
                <a:gd name="connsiteX4" fmla="*/ 26678 w 153399"/>
                <a:gd name="connsiteY4" fmla="*/ 6286 h 9600"/>
                <a:gd name="connsiteX5" fmla="*/ 92746 w 153399"/>
                <a:gd name="connsiteY5" fmla="*/ 43 h 9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399" h="9600">
                  <a:moveTo>
                    <a:pt x="92746" y="43"/>
                  </a:moveTo>
                  <a:cubicBezTo>
                    <a:pt x="111004" y="-358"/>
                    <a:pt x="128295" y="2072"/>
                    <a:pt x="144918" y="6433"/>
                  </a:cubicBezTo>
                  <a:lnTo>
                    <a:pt x="153399" y="9600"/>
                  </a:lnTo>
                  <a:lnTo>
                    <a:pt x="0" y="9600"/>
                  </a:lnTo>
                  <a:lnTo>
                    <a:pt x="26678" y="6286"/>
                  </a:lnTo>
                  <a:cubicBezTo>
                    <a:pt x="48667" y="3255"/>
                    <a:pt x="70647" y="552"/>
                    <a:pt x="92746" y="43"/>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71E1A328-D621-4993-B11B-011ED169AC9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flipH="1">
              <a:off x="0" y="6142518"/>
              <a:ext cx="10455568" cy="715481"/>
              <a:chOff x="0" y="0"/>
              <a:chExt cx="10455568" cy="715481"/>
            </a:xfrm>
          </p:grpSpPr>
          <p:sp>
            <p:nvSpPr>
              <p:cNvPr id="23" name="Freeform: Shape 22">
                <a:extLst>
                  <a:ext uri="{FF2B5EF4-FFF2-40B4-BE49-F238E27FC236}">
                    <a16:creationId xmlns:a16="http://schemas.microsoft.com/office/drawing/2014/main" id="{41D2543A-0A6F-4980-98CA-658AA8EEA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
                <a:ext cx="10455568" cy="715479"/>
              </a:xfrm>
              <a:custGeom>
                <a:avLst/>
                <a:gdLst>
                  <a:gd name="connsiteX0" fmla="*/ 0 w 10455568"/>
                  <a:gd name="connsiteY0" fmla="*/ 0 h 715479"/>
                  <a:gd name="connsiteX1" fmla="*/ 10455568 w 10455568"/>
                  <a:gd name="connsiteY1" fmla="*/ 0 h 715479"/>
                  <a:gd name="connsiteX2" fmla="*/ 10434629 w 10455568"/>
                  <a:gd name="connsiteY2" fmla="*/ 8947 h 715479"/>
                  <a:gd name="connsiteX3" fmla="*/ 10249341 w 10455568"/>
                  <a:gd name="connsiteY3" fmla="*/ 73146 h 715479"/>
                  <a:gd name="connsiteX4" fmla="*/ 10172148 w 10455568"/>
                  <a:gd name="connsiteY4" fmla="*/ 103170 h 715479"/>
                  <a:gd name="connsiteX5" fmla="*/ 9994576 w 10455568"/>
                  <a:gd name="connsiteY5" fmla="*/ 156647 h 715479"/>
                  <a:gd name="connsiteX6" fmla="*/ 9894474 w 10455568"/>
                  <a:gd name="connsiteY6" fmla="*/ 192604 h 715479"/>
                  <a:gd name="connsiteX7" fmla="*/ 9647603 w 10455568"/>
                  <a:gd name="connsiteY7" fmla="*/ 242354 h 715479"/>
                  <a:gd name="connsiteX8" fmla="*/ 9392533 w 10455568"/>
                  <a:gd name="connsiteY8" fmla="*/ 291498 h 715479"/>
                  <a:gd name="connsiteX9" fmla="*/ 9252019 w 10455568"/>
                  <a:gd name="connsiteY9" fmla="*/ 311564 h 715479"/>
                  <a:gd name="connsiteX10" fmla="*/ 9129899 w 10455568"/>
                  <a:gd name="connsiteY10" fmla="*/ 336497 h 715479"/>
                  <a:gd name="connsiteX11" fmla="*/ 9023312 w 10455568"/>
                  <a:gd name="connsiteY11" fmla="*/ 354253 h 715479"/>
                  <a:gd name="connsiteX12" fmla="*/ 8853949 w 10455568"/>
                  <a:gd name="connsiteY12" fmla="*/ 387064 h 715479"/>
                  <a:gd name="connsiteX13" fmla="*/ 8783278 w 10455568"/>
                  <a:gd name="connsiteY13" fmla="*/ 397418 h 715479"/>
                  <a:gd name="connsiteX14" fmla="*/ 8615640 w 10455568"/>
                  <a:gd name="connsiteY14" fmla="*/ 408552 h 715479"/>
                  <a:gd name="connsiteX15" fmla="*/ 8557154 w 10455568"/>
                  <a:gd name="connsiteY15" fmla="*/ 409627 h 715479"/>
                  <a:gd name="connsiteX16" fmla="*/ 8442474 w 10455568"/>
                  <a:gd name="connsiteY16" fmla="*/ 381318 h 715479"/>
                  <a:gd name="connsiteX17" fmla="*/ 8428959 w 10455568"/>
                  <a:gd name="connsiteY17" fmla="*/ 379618 h 715479"/>
                  <a:gd name="connsiteX18" fmla="*/ 8354329 w 10455568"/>
                  <a:gd name="connsiteY18" fmla="*/ 370428 h 715479"/>
                  <a:gd name="connsiteX19" fmla="*/ 8313705 w 10455568"/>
                  <a:gd name="connsiteY19" fmla="*/ 368535 h 715479"/>
                  <a:gd name="connsiteX20" fmla="*/ 8158571 w 10455568"/>
                  <a:gd name="connsiteY20" fmla="*/ 349396 h 715479"/>
                  <a:gd name="connsiteX21" fmla="*/ 8069467 w 10455568"/>
                  <a:gd name="connsiteY21" fmla="*/ 341485 h 715479"/>
                  <a:gd name="connsiteX22" fmla="*/ 7998265 w 10455568"/>
                  <a:gd name="connsiteY22" fmla="*/ 348379 h 715479"/>
                  <a:gd name="connsiteX23" fmla="*/ 7873167 w 10455568"/>
                  <a:gd name="connsiteY23" fmla="*/ 359529 h 715479"/>
                  <a:gd name="connsiteX24" fmla="*/ 7833600 w 10455568"/>
                  <a:gd name="connsiteY24" fmla="*/ 368926 h 715479"/>
                  <a:gd name="connsiteX25" fmla="*/ 7651338 w 10455568"/>
                  <a:gd name="connsiteY25" fmla="*/ 362121 h 715479"/>
                  <a:gd name="connsiteX26" fmla="*/ 7548003 w 10455568"/>
                  <a:gd name="connsiteY26" fmla="*/ 367710 h 715479"/>
                  <a:gd name="connsiteX27" fmla="*/ 7430093 w 10455568"/>
                  <a:gd name="connsiteY27" fmla="*/ 351855 h 715479"/>
                  <a:gd name="connsiteX28" fmla="*/ 7396245 w 10455568"/>
                  <a:gd name="connsiteY28" fmla="*/ 355328 h 715479"/>
                  <a:gd name="connsiteX29" fmla="*/ 7358394 w 10455568"/>
                  <a:gd name="connsiteY29" fmla="*/ 359950 h 715479"/>
                  <a:gd name="connsiteX30" fmla="*/ 7241933 w 10455568"/>
                  <a:gd name="connsiteY30" fmla="*/ 369637 h 715479"/>
                  <a:gd name="connsiteX31" fmla="*/ 7171767 w 10455568"/>
                  <a:gd name="connsiteY31" fmla="*/ 383160 h 715479"/>
                  <a:gd name="connsiteX32" fmla="*/ 7036569 w 10455568"/>
                  <a:gd name="connsiteY32" fmla="*/ 387132 h 715479"/>
                  <a:gd name="connsiteX33" fmla="*/ 6987200 w 10455568"/>
                  <a:gd name="connsiteY33" fmla="*/ 398073 h 715479"/>
                  <a:gd name="connsiteX34" fmla="*/ 6861115 w 10455568"/>
                  <a:gd name="connsiteY34" fmla="*/ 407542 h 715479"/>
                  <a:gd name="connsiteX35" fmla="*/ 6747718 w 10455568"/>
                  <a:gd name="connsiteY35" fmla="*/ 410900 h 715479"/>
                  <a:gd name="connsiteX36" fmla="*/ 6638839 w 10455568"/>
                  <a:gd name="connsiteY36" fmla="*/ 420654 h 715479"/>
                  <a:gd name="connsiteX37" fmla="*/ 6561486 w 10455568"/>
                  <a:gd name="connsiteY37" fmla="*/ 435540 h 715479"/>
                  <a:gd name="connsiteX38" fmla="*/ 6477200 w 10455568"/>
                  <a:gd name="connsiteY38" fmla="*/ 447113 h 715479"/>
                  <a:gd name="connsiteX39" fmla="*/ 6246111 w 10455568"/>
                  <a:gd name="connsiteY39" fmla="*/ 497537 h 715479"/>
                  <a:gd name="connsiteX40" fmla="*/ 6202328 w 10455568"/>
                  <a:gd name="connsiteY40" fmla="*/ 492074 h 715479"/>
                  <a:gd name="connsiteX41" fmla="*/ 5956458 w 10455568"/>
                  <a:gd name="connsiteY41" fmla="*/ 500965 h 715479"/>
                  <a:gd name="connsiteX42" fmla="*/ 5903139 w 10455568"/>
                  <a:gd name="connsiteY42" fmla="*/ 505186 h 715479"/>
                  <a:gd name="connsiteX43" fmla="*/ 5757547 w 10455568"/>
                  <a:gd name="connsiteY43" fmla="*/ 480730 h 715479"/>
                  <a:gd name="connsiteX44" fmla="*/ 5540270 w 10455568"/>
                  <a:gd name="connsiteY44" fmla="*/ 550023 h 715479"/>
                  <a:gd name="connsiteX45" fmla="*/ 5338128 w 10455568"/>
                  <a:gd name="connsiteY45" fmla="*/ 631974 h 715479"/>
                  <a:gd name="connsiteX46" fmla="*/ 5312622 w 10455568"/>
                  <a:gd name="connsiteY46" fmla="*/ 642454 h 715479"/>
                  <a:gd name="connsiteX47" fmla="*/ 5239393 w 10455568"/>
                  <a:gd name="connsiteY47" fmla="*/ 662307 h 715479"/>
                  <a:gd name="connsiteX48" fmla="*/ 5147821 w 10455568"/>
                  <a:gd name="connsiteY48" fmla="*/ 673791 h 715479"/>
                  <a:gd name="connsiteX49" fmla="*/ 5032111 w 10455568"/>
                  <a:gd name="connsiteY49" fmla="*/ 694497 h 715479"/>
                  <a:gd name="connsiteX50" fmla="*/ 4937648 w 10455568"/>
                  <a:gd name="connsiteY50" fmla="*/ 684913 h 715479"/>
                  <a:gd name="connsiteX51" fmla="*/ 4805529 w 10455568"/>
                  <a:gd name="connsiteY51" fmla="*/ 670032 h 715479"/>
                  <a:gd name="connsiteX52" fmla="*/ 4681029 w 10455568"/>
                  <a:gd name="connsiteY52" fmla="*/ 655792 h 715479"/>
                  <a:gd name="connsiteX53" fmla="*/ 4643990 w 10455568"/>
                  <a:gd name="connsiteY53" fmla="*/ 685120 h 715479"/>
                  <a:gd name="connsiteX54" fmla="*/ 4585542 w 10455568"/>
                  <a:gd name="connsiteY54" fmla="*/ 712411 h 715479"/>
                  <a:gd name="connsiteX55" fmla="*/ 4516947 w 10455568"/>
                  <a:gd name="connsiteY55" fmla="*/ 689117 h 715479"/>
                  <a:gd name="connsiteX56" fmla="*/ 4356995 w 10455568"/>
                  <a:gd name="connsiteY56" fmla="*/ 642048 h 715479"/>
                  <a:gd name="connsiteX57" fmla="*/ 4258219 w 10455568"/>
                  <a:gd name="connsiteY57" fmla="*/ 646156 h 715479"/>
                  <a:gd name="connsiteX58" fmla="*/ 4042233 w 10455568"/>
                  <a:gd name="connsiteY58" fmla="*/ 636117 h 715479"/>
                  <a:gd name="connsiteX59" fmla="*/ 3899777 w 10455568"/>
                  <a:gd name="connsiteY59" fmla="*/ 610576 h 715479"/>
                  <a:gd name="connsiteX60" fmla="*/ 3796441 w 10455568"/>
                  <a:gd name="connsiteY60" fmla="*/ 577707 h 715479"/>
                  <a:gd name="connsiteX61" fmla="*/ 3648774 w 10455568"/>
                  <a:gd name="connsiteY61" fmla="*/ 535623 h 715479"/>
                  <a:gd name="connsiteX62" fmla="*/ 3502227 w 10455568"/>
                  <a:gd name="connsiteY62" fmla="*/ 518518 h 715479"/>
                  <a:gd name="connsiteX63" fmla="*/ 3395228 w 10455568"/>
                  <a:gd name="connsiteY63" fmla="*/ 491723 h 715479"/>
                  <a:gd name="connsiteX64" fmla="*/ 3265757 w 10455568"/>
                  <a:gd name="connsiteY64" fmla="*/ 477242 h 715479"/>
                  <a:gd name="connsiteX65" fmla="*/ 3158404 w 10455568"/>
                  <a:gd name="connsiteY65" fmla="*/ 483689 h 715479"/>
                  <a:gd name="connsiteX66" fmla="*/ 2990483 w 10455568"/>
                  <a:gd name="connsiteY66" fmla="*/ 499212 h 715479"/>
                  <a:gd name="connsiteX67" fmla="*/ 2779802 w 10455568"/>
                  <a:gd name="connsiteY67" fmla="*/ 443069 h 715479"/>
                  <a:gd name="connsiteX68" fmla="*/ 2695508 w 10455568"/>
                  <a:gd name="connsiteY68" fmla="*/ 433082 h 715479"/>
                  <a:gd name="connsiteX69" fmla="*/ 2616713 w 10455568"/>
                  <a:gd name="connsiteY69" fmla="*/ 431172 h 715479"/>
                  <a:gd name="connsiteX70" fmla="*/ 2447364 w 10455568"/>
                  <a:gd name="connsiteY70" fmla="*/ 395810 h 715479"/>
                  <a:gd name="connsiteX71" fmla="*/ 2378751 w 10455568"/>
                  <a:gd name="connsiteY71" fmla="*/ 385044 h 715479"/>
                  <a:gd name="connsiteX72" fmla="*/ 2284230 w 10455568"/>
                  <a:gd name="connsiteY72" fmla="*/ 391782 h 715479"/>
                  <a:gd name="connsiteX73" fmla="*/ 2110801 w 10455568"/>
                  <a:gd name="connsiteY73" fmla="*/ 382042 h 715479"/>
                  <a:gd name="connsiteX74" fmla="*/ 1934854 w 10455568"/>
                  <a:gd name="connsiteY74" fmla="*/ 331108 h 715479"/>
                  <a:gd name="connsiteX75" fmla="*/ 1862479 w 10455568"/>
                  <a:gd name="connsiteY75" fmla="*/ 342158 h 715479"/>
                  <a:gd name="connsiteX76" fmla="*/ 1836283 w 10455568"/>
                  <a:gd name="connsiteY76" fmla="*/ 342488 h 715479"/>
                  <a:gd name="connsiteX77" fmla="*/ 1599327 w 10455568"/>
                  <a:gd name="connsiteY77" fmla="*/ 323970 h 715479"/>
                  <a:gd name="connsiteX78" fmla="*/ 1575578 w 10455568"/>
                  <a:gd name="connsiteY78" fmla="*/ 321802 h 715479"/>
                  <a:gd name="connsiteX79" fmla="*/ 1463288 w 10455568"/>
                  <a:gd name="connsiteY79" fmla="*/ 298576 h 715479"/>
                  <a:gd name="connsiteX80" fmla="*/ 1184165 w 10455568"/>
                  <a:gd name="connsiteY80" fmla="*/ 298373 h 715479"/>
                  <a:gd name="connsiteX81" fmla="*/ 1166899 w 10455568"/>
                  <a:gd name="connsiteY81" fmla="*/ 297220 h 715479"/>
                  <a:gd name="connsiteX82" fmla="*/ 1074855 w 10455568"/>
                  <a:gd name="connsiteY82" fmla="*/ 318934 h 715479"/>
                  <a:gd name="connsiteX83" fmla="*/ 1030232 w 10455568"/>
                  <a:gd name="connsiteY83" fmla="*/ 343829 h 715479"/>
                  <a:gd name="connsiteX84" fmla="*/ 959854 w 10455568"/>
                  <a:gd name="connsiteY84" fmla="*/ 371351 h 715479"/>
                  <a:gd name="connsiteX85" fmla="*/ 887350 w 10455568"/>
                  <a:gd name="connsiteY85" fmla="*/ 384742 h 715479"/>
                  <a:gd name="connsiteX86" fmla="*/ 762349 w 10455568"/>
                  <a:gd name="connsiteY86" fmla="*/ 358882 h 715479"/>
                  <a:gd name="connsiteX87" fmla="*/ 717454 w 10455568"/>
                  <a:gd name="connsiteY87" fmla="*/ 358448 h 715479"/>
                  <a:gd name="connsiteX88" fmla="*/ 616859 w 10455568"/>
                  <a:gd name="connsiteY88" fmla="*/ 348700 h 715479"/>
                  <a:gd name="connsiteX89" fmla="*/ 529939 w 10455568"/>
                  <a:gd name="connsiteY89" fmla="*/ 355789 h 715479"/>
                  <a:gd name="connsiteX90" fmla="*/ 461851 w 10455568"/>
                  <a:gd name="connsiteY90" fmla="*/ 386945 h 715479"/>
                  <a:gd name="connsiteX91" fmla="*/ 360707 w 10455568"/>
                  <a:gd name="connsiteY91" fmla="*/ 399082 h 715479"/>
                  <a:gd name="connsiteX92" fmla="*/ 293863 w 10455568"/>
                  <a:gd name="connsiteY92" fmla="*/ 384410 h 715479"/>
                  <a:gd name="connsiteX93" fmla="*/ 280347 w 10455568"/>
                  <a:gd name="connsiteY93" fmla="*/ 382711 h 715479"/>
                  <a:gd name="connsiteX94" fmla="*/ 108881 w 10455568"/>
                  <a:gd name="connsiteY94" fmla="*/ 393231 h 715479"/>
                  <a:gd name="connsiteX95" fmla="*/ 53435 w 10455568"/>
                  <a:gd name="connsiteY95" fmla="*/ 397222 h 715479"/>
                  <a:gd name="connsiteX96" fmla="*/ 0 w 10455568"/>
                  <a:gd name="connsiteY96" fmla="*/ 409348 h 71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0455568" h="715479">
                    <a:moveTo>
                      <a:pt x="0" y="0"/>
                    </a:moveTo>
                    <a:lnTo>
                      <a:pt x="10455568" y="0"/>
                    </a:lnTo>
                    <a:lnTo>
                      <a:pt x="10434629" y="8947"/>
                    </a:lnTo>
                    <a:cubicBezTo>
                      <a:pt x="10373917" y="32898"/>
                      <a:pt x="10311087" y="51455"/>
                      <a:pt x="10249341" y="73146"/>
                    </a:cubicBezTo>
                    <a:cubicBezTo>
                      <a:pt x="10223176" y="82504"/>
                      <a:pt x="10198388" y="94974"/>
                      <a:pt x="10172148" y="103170"/>
                    </a:cubicBezTo>
                    <a:cubicBezTo>
                      <a:pt x="10113395" y="121743"/>
                      <a:pt x="10053617" y="138053"/>
                      <a:pt x="9994576" y="156647"/>
                    </a:cubicBezTo>
                    <a:cubicBezTo>
                      <a:pt x="9960929" y="167389"/>
                      <a:pt x="9928899" y="184724"/>
                      <a:pt x="9894474" y="192604"/>
                    </a:cubicBezTo>
                    <a:cubicBezTo>
                      <a:pt x="9812718" y="211289"/>
                      <a:pt x="9730121" y="226242"/>
                      <a:pt x="9647603" y="242354"/>
                    </a:cubicBezTo>
                    <a:cubicBezTo>
                      <a:pt x="9562500" y="258935"/>
                      <a:pt x="9477721" y="276078"/>
                      <a:pt x="9392533" y="291498"/>
                    </a:cubicBezTo>
                    <a:cubicBezTo>
                      <a:pt x="9345891" y="299632"/>
                      <a:pt x="9298681" y="303723"/>
                      <a:pt x="9252019" y="311564"/>
                    </a:cubicBezTo>
                    <a:cubicBezTo>
                      <a:pt x="9211115" y="318433"/>
                      <a:pt x="9170740" y="328758"/>
                      <a:pt x="9129899" y="336497"/>
                    </a:cubicBezTo>
                    <a:cubicBezTo>
                      <a:pt x="9094507" y="342987"/>
                      <a:pt x="9058706" y="347759"/>
                      <a:pt x="9023312" y="354253"/>
                    </a:cubicBezTo>
                    <a:cubicBezTo>
                      <a:pt x="8966639" y="364814"/>
                      <a:pt x="8910315" y="376230"/>
                      <a:pt x="8853949" y="387064"/>
                    </a:cubicBezTo>
                    <a:cubicBezTo>
                      <a:pt x="8830350" y="391295"/>
                      <a:pt x="8805902" y="400245"/>
                      <a:pt x="8783278" y="397418"/>
                    </a:cubicBezTo>
                    <a:cubicBezTo>
                      <a:pt x="8726267" y="390232"/>
                      <a:pt x="8671093" y="397198"/>
                      <a:pt x="8615640" y="408552"/>
                    </a:cubicBezTo>
                    <a:cubicBezTo>
                      <a:pt x="8596680" y="412471"/>
                      <a:pt x="8576049" y="413291"/>
                      <a:pt x="8557154" y="409627"/>
                    </a:cubicBezTo>
                    <a:cubicBezTo>
                      <a:pt x="8518491" y="402356"/>
                      <a:pt x="8480716" y="390947"/>
                      <a:pt x="8442474" y="381318"/>
                    </a:cubicBezTo>
                    <a:cubicBezTo>
                      <a:pt x="8438313" y="380145"/>
                      <a:pt x="8433365" y="380189"/>
                      <a:pt x="8428959" y="379618"/>
                    </a:cubicBezTo>
                    <a:cubicBezTo>
                      <a:pt x="8403970" y="376366"/>
                      <a:pt x="8379279" y="373098"/>
                      <a:pt x="8354329" y="370428"/>
                    </a:cubicBezTo>
                    <a:cubicBezTo>
                      <a:pt x="8340833" y="369017"/>
                      <a:pt x="8327184" y="369657"/>
                      <a:pt x="8313705" y="368535"/>
                    </a:cubicBezTo>
                    <a:cubicBezTo>
                      <a:pt x="8261532" y="363935"/>
                      <a:pt x="8205623" y="381441"/>
                      <a:pt x="8158571" y="349396"/>
                    </a:cubicBezTo>
                    <a:cubicBezTo>
                      <a:pt x="8128030" y="328752"/>
                      <a:pt x="8100257" y="335890"/>
                      <a:pt x="8069467" y="341485"/>
                    </a:cubicBezTo>
                    <a:cubicBezTo>
                      <a:pt x="8046153" y="345696"/>
                      <a:pt x="8022024" y="346466"/>
                      <a:pt x="7998265" y="348379"/>
                    </a:cubicBezTo>
                    <a:cubicBezTo>
                      <a:pt x="7956565" y="352093"/>
                      <a:pt x="7914826" y="355232"/>
                      <a:pt x="7873167" y="359529"/>
                    </a:cubicBezTo>
                    <a:cubicBezTo>
                      <a:pt x="7859864" y="361016"/>
                      <a:pt x="7846730" y="369197"/>
                      <a:pt x="7833600" y="368926"/>
                    </a:cubicBezTo>
                    <a:cubicBezTo>
                      <a:pt x="7772906" y="367528"/>
                      <a:pt x="7711993" y="362939"/>
                      <a:pt x="7651338" y="362121"/>
                    </a:cubicBezTo>
                    <a:cubicBezTo>
                      <a:pt x="7616924" y="361556"/>
                      <a:pt x="7582209" y="369456"/>
                      <a:pt x="7548003" y="367710"/>
                    </a:cubicBezTo>
                    <a:cubicBezTo>
                      <a:pt x="7508539" y="365739"/>
                      <a:pt x="7469448" y="356458"/>
                      <a:pt x="7430093" y="351855"/>
                    </a:cubicBezTo>
                    <a:cubicBezTo>
                      <a:pt x="7419227" y="350559"/>
                      <a:pt x="7407516" y="353979"/>
                      <a:pt x="7396245" y="355328"/>
                    </a:cubicBezTo>
                    <a:cubicBezTo>
                      <a:pt x="7383524" y="356781"/>
                      <a:pt x="7371134" y="358791"/>
                      <a:pt x="7358394" y="359950"/>
                    </a:cubicBezTo>
                    <a:cubicBezTo>
                      <a:pt x="7319573" y="363179"/>
                      <a:pt x="7280655" y="364958"/>
                      <a:pt x="7241933" y="369637"/>
                    </a:cubicBezTo>
                    <a:cubicBezTo>
                      <a:pt x="7218235" y="372418"/>
                      <a:pt x="7194108" y="386008"/>
                      <a:pt x="7171767" y="383160"/>
                    </a:cubicBezTo>
                    <a:cubicBezTo>
                      <a:pt x="7126248" y="377813"/>
                      <a:pt x="7082583" y="399728"/>
                      <a:pt x="7036569" y="387132"/>
                    </a:cubicBezTo>
                    <a:cubicBezTo>
                      <a:pt x="7022328" y="383442"/>
                      <a:pt x="7003983" y="396347"/>
                      <a:pt x="6987200" y="398073"/>
                    </a:cubicBezTo>
                    <a:cubicBezTo>
                      <a:pt x="6945251" y="402388"/>
                      <a:pt x="6903183" y="404965"/>
                      <a:pt x="6861115" y="407542"/>
                    </a:cubicBezTo>
                    <a:cubicBezTo>
                      <a:pt x="6823394" y="409822"/>
                      <a:pt x="6784520" y="416550"/>
                      <a:pt x="6747718" y="410900"/>
                    </a:cubicBezTo>
                    <a:cubicBezTo>
                      <a:pt x="6709137" y="404791"/>
                      <a:pt x="6674999" y="408284"/>
                      <a:pt x="6638839" y="420654"/>
                    </a:cubicBezTo>
                    <a:cubicBezTo>
                      <a:pt x="6614066" y="429044"/>
                      <a:pt x="6587444" y="431733"/>
                      <a:pt x="6561486" y="435540"/>
                    </a:cubicBezTo>
                    <a:cubicBezTo>
                      <a:pt x="6533513" y="439778"/>
                      <a:pt x="6502069" y="435804"/>
                      <a:pt x="6477200" y="447113"/>
                    </a:cubicBezTo>
                    <a:cubicBezTo>
                      <a:pt x="6403159" y="480713"/>
                      <a:pt x="6325566" y="492119"/>
                      <a:pt x="6246111" y="497537"/>
                    </a:cubicBezTo>
                    <a:cubicBezTo>
                      <a:pt x="6231608" y="498524"/>
                      <a:pt x="6216540" y="495475"/>
                      <a:pt x="6202328" y="492074"/>
                    </a:cubicBezTo>
                    <a:cubicBezTo>
                      <a:pt x="6119346" y="471508"/>
                      <a:pt x="6038018" y="479381"/>
                      <a:pt x="5956458" y="500965"/>
                    </a:cubicBezTo>
                    <a:cubicBezTo>
                      <a:pt x="5939584" y="505613"/>
                      <a:pt x="5920486" y="507499"/>
                      <a:pt x="5903139" y="505186"/>
                    </a:cubicBezTo>
                    <a:cubicBezTo>
                      <a:pt x="5854306" y="498315"/>
                      <a:pt x="5806470" y="484677"/>
                      <a:pt x="5757547" y="480730"/>
                    </a:cubicBezTo>
                    <a:cubicBezTo>
                      <a:pt x="5676701" y="474297"/>
                      <a:pt x="5610121" y="519038"/>
                      <a:pt x="5540270" y="550023"/>
                    </a:cubicBezTo>
                    <a:cubicBezTo>
                      <a:pt x="5473801" y="579316"/>
                      <a:pt x="5419599" y="638949"/>
                      <a:pt x="5338128" y="631974"/>
                    </a:cubicBezTo>
                    <a:cubicBezTo>
                      <a:pt x="5329931" y="631367"/>
                      <a:pt x="5321476" y="639812"/>
                      <a:pt x="5312622" y="642454"/>
                    </a:cubicBezTo>
                    <a:cubicBezTo>
                      <a:pt x="5288350" y="649647"/>
                      <a:pt x="5264155" y="657994"/>
                      <a:pt x="5239393" y="662307"/>
                    </a:cubicBezTo>
                    <a:cubicBezTo>
                      <a:pt x="5209181" y="667862"/>
                      <a:pt x="5178072" y="668817"/>
                      <a:pt x="5147821" y="673791"/>
                    </a:cubicBezTo>
                    <a:cubicBezTo>
                      <a:pt x="5108908" y="679940"/>
                      <a:pt x="5070972" y="691848"/>
                      <a:pt x="5032111" y="694497"/>
                    </a:cubicBezTo>
                    <a:cubicBezTo>
                      <a:pt x="5000793" y="696632"/>
                      <a:pt x="4969032" y="688019"/>
                      <a:pt x="4937648" y="684913"/>
                    </a:cubicBezTo>
                    <a:cubicBezTo>
                      <a:pt x="4893363" y="680649"/>
                      <a:pt x="4845361" y="685962"/>
                      <a:pt x="4805529" y="670032"/>
                    </a:cubicBezTo>
                    <a:cubicBezTo>
                      <a:pt x="4763006" y="653119"/>
                      <a:pt x="4723244" y="646796"/>
                      <a:pt x="4681029" y="655792"/>
                    </a:cubicBezTo>
                    <a:cubicBezTo>
                      <a:pt x="4666957" y="658791"/>
                      <a:pt x="4649519" y="672217"/>
                      <a:pt x="4643990" y="685120"/>
                    </a:cubicBezTo>
                    <a:cubicBezTo>
                      <a:pt x="4631676" y="713928"/>
                      <a:pt x="4612585" y="720184"/>
                      <a:pt x="4585542" y="712411"/>
                    </a:cubicBezTo>
                    <a:cubicBezTo>
                      <a:pt x="4562077" y="705853"/>
                      <a:pt x="4533672" y="703713"/>
                      <a:pt x="4516947" y="689117"/>
                    </a:cubicBezTo>
                    <a:cubicBezTo>
                      <a:pt x="4469552" y="647774"/>
                      <a:pt x="4412904" y="650180"/>
                      <a:pt x="4356995" y="642048"/>
                    </a:cubicBezTo>
                    <a:cubicBezTo>
                      <a:pt x="4322867" y="637088"/>
                      <a:pt x="4291523" y="638934"/>
                      <a:pt x="4258219" y="646156"/>
                    </a:cubicBezTo>
                    <a:cubicBezTo>
                      <a:pt x="4185895" y="662159"/>
                      <a:pt x="4113776" y="651342"/>
                      <a:pt x="4042233" y="636117"/>
                    </a:cubicBezTo>
                    <a:cubicBezTo>
                      <a:pt x="3994923" y="625941"/>
                      <a:pt x="3946812" y="621063"/>
                      <a:pt x="3899777" y="610576"/>
                    </a:cubicBezTo>
                    <a:cubicBezTo>
                      <a:pt x="3864554" y="602488"/>
                      <a:pt x="3829196" y="592371"/>
                      <a:pt x="3796441" y="577707"/>
                    </a:cubicBezTo>
                    <a:cubicBezTo>
                      <a:pt x="3748937" y="556178"/>
                      <a:pt x="3706395" y="521788"/>
                      <a:pt x="3648774" y="535623"/>
                    </a:cubicBezTo>
                    <a:cubicBezTo>
                      <a:pt x="3598036" y="547820"/>
                      <a:pt x="3550396" y="532716"/>
                      <a:pt x="3502227" y="518518"/>
                    </a:cubicBezTo>
                    <a:cubicBezTo>
                      <a:pt x="3466848" y="508111"/>
                      <a:pt x="3431455" y="497410"/>
                      <a:pt x="3395228" y="491723"/>
                    </a:cubicBezTo>
                    <a:cubicBezTo>
                      <a:pt x="3352235" y="485040"/>
                      <a:pt x="3304663" y="492363"/>
                      <a:pt x="3265757" y="477242"/>
                    </a:cubicBezTo>
                    <a:cubicBezTo>
                      <a:pt x="3225052" y="461369"/>
                      <a:pt x="3193136" y="476075"/>
                      <a:pt x="3158404" y="483689"/>
                    </a:cubicBezTo>
                    <a:cubicBezTo>
                      <a:pt x="3102986" y="495623"/>
                      <a:pt x="3048333" y="514498"/>
                      <a:pt x="2990483" y="499212"/>
                    </a:cubicBezTo>
                    <a:cubicBezTo>
                      <a:pt x="2920173" y="480697"/>
                      <a:pt x="2850324" y="460405"/>
                      <a:pt x="2779802" y="443069"/>
                    </a:cubicBezTo>
                    <a:cubicBezTo>
                      <a:pt x="2752548" y="436477"/>
                      <a:pt x="2723606" y="434954"/>
                      <a:pt x="2695508" y="433082"/>
                    </a:cubicBezTo>
                    <a:cubicBezTo>
                      <a:pt x="2668903" y="431690"/>
                      <a:pt x="2637847" y="441965"/>
                      <a:pt x="2616713" y="431172"/>
                    </a:cubicBezTo>
                    <a:cubicBezTo>
                      <a:pt x="2562378" y="403411"/>
                      <a:pt x="2507687" y="391698"/>
                      <a:pt x="2447364" y="395810"/>
                    </a:cubicBezTo>
                    <a:cubicBezTo>
                      <a:pt x="2424744" y="397352"/>
                      <a:pt x="2401814" y="385802"/>
                      <a:pt x="2378751" y="385044"/>
                    </a:cubicBezTo>
                    <a:cubicBezTo>
                      <a:pt x="2347229" y="384281"/>
                      <a:pt x="2310735" y="378901"/>
                      <a:pt x="2284230" y="391782"/>
                    </a:cubicBezTo>
                    <a:cubicBezTo>
                      <a:pt x="2221919" y="422248"/>
                      <a:pt x="2168532" y="404037"/>
                      <a:pt x="2110801" y="382042"/>
                    </a:cubicBezTo>
                    <a:cubicBezTo>
                      <a:pt x="2053961" y="360279"/>
                      <a:pt x="1994577" y="343935"/>
                      <a:pt x="1934854" y="331108"/>
                    </a:cubicBezTo>
                    <a:cubicBezTo>
                      <a:pt x="1912400" y="326519"/>
                      <a:pt x="1886705" y="338470"/>
                      <a:pt x="1862479" y="342158"/>
                    </a:cubicBezTo>
                    <a:cubicBezTo>
                      <a:pt x="1853818" y="343333"/>
                      <a:pt x="1844309" y="344855"/>
                      <a:pt x="1836283" y="342488"/>
                    </a:cubicBezTo>
                    <a:cubicBezTo>
                      <a:pt x="1758698" y="319808"/>
                      <a:pt x="1680403" y="303878"/>
                      <a:pt x="1599327" y="323970"/>
                    </a:cubicBezTo>
                    <a:cubicBezTo>
                      <a:pt x="1591888" y="325937"/>
                      <a:pt x="1583257" y="323319"/>
                      <a:pt x="1575578" y="321802"/>
                    </a:cubicBezTo>
                    <a:cubicBezTo>
                      <a:pt x="1538035" y="313873"/>
                      <a:pt x="1500950" y="299795"/>
                      <a:pt x="1463288" y="298576"/>
                    </a:cubicBezTo>
                    <a:cubicBezTo>
                      <a:pt x="1370438" y="295582"/>
                      <a:pt x="1277384" y="298137"/>
                      <a:pt x="1184165" y="298373"/>
                    </a:cubicBezTo>
                    <a:cubicBezTo>
                      <a:pt x="1178344" y="298480"/>
                      <a:pt x="1172255" y="298896"/>
                      <a:pt x="1166899" y="297220"/>
                    </a:cubicBezTo>
                    <a:cubicBezTo>
                      <a:pt x="1131827" y="287082"/>
                      <a:pt x="1102238" y="293180"/>
                      <a:pt x="1074855" y="318934"/>
                    </a:cubicBezTo>
                    <a:cubicBezTo>
                      <a:pt x="1062808" y="330244"/>
                      <a:pt x="1045783" y="336940"/>
                      <a:pt x="1030232" y="343829"/>
                    </a:cubicBezTo>
                    <a:cubicBezTo>
                      <a:pt x="1007334" y="354132"/>
                      <a:pt x="983839" y="364180"/>
                      <a:pt x="959854" y="371351"/>
                    </a:cubicBezTo>
                    <a:cubicBezTo>
                      <a:pt x="936141" y="378210"/>
                      <a:pt x="910825" y="387219"/>
                      <a:pt x="887350" y="384742"/>
                    </a:cubicBezTo>
                    <a:cubicBezTo>
                      <a:pt x="845096" y="380339"/>
                      <a:pt x="804258" y="366810"/>
                      <a:pt x="762349" y="358882"/>
                    </a:cubicBezTo>
                    <a:cubicBezTo>
                      <a:pt x="747884" y="356082"/>
                      <a:pt x="732263" y="357732"/>
                      <a:pt x="717454" y="358448"/>
                    </a:cubicBezTo>
                    <a:cubicBezTo>
                      <a:pt x="683463" y="359893"/>
                      <a:pt x="649238" y="370675"/>
                      <a:pt x="616859" y="348700"/>
                    </a:cubicBezTo>
                    <a:cubicBezTo>
                      <a:pt x="586900" y="328019"/>
                      <a:pt x="558641" y="336644"/>
                      <a:pt x="529939" y="355789"/>
                    </a:cubicBezTo>
                    <a:cubicBezTo>
                      <a:pt x="509309" y="369433"/>
                      <a:pt x="485605" y="380664"/>
                      <a:pt x="461851" y="386945"/>
                    </a:cubicBezTo>
                    <a:cubicBezTo>
                      <a:pt x="429225" y="395576"/>
                      <a:pt x="396634" y="400422"/>
                      <a:pt x="360707" y="399082"/>
                    </a:cubicBezTo>
                    <a:cubicBezTo>
                      <a:pt x="335299" y="398193"/>
                      <a:pt x="314629" y="398437"/>
                      <a:pt x="293863" y="384410"/>
                    </a:cubicBezTo>
                    <a:cubicBezTo>
                      <a:pt x="290517" y="382308"/>
                      <a:pt x="284678" y="382122"/>
                      <a:pt x="280347" y="382711"/>
                    </a:cubicBezTo>
                    <a:cubicBezTo>
                      <a:pt x="223554" y="391535"/>
                      <a:pt x="166827" y="392780"/>
                      <a:pt x="108881" y="393231"/>
                    </a:cubicBezTo>
                    <a:cubicBezTo>
                      <a:pt x="90460" y="393322"/>
                      <a:pt x="71882" y="394571"/>
                      <a:pt x="53435" y="397222"/>
                    </a:cubicBezTo>
                    <a:lnTo>
                      <a:pt x="0" y="409348"/>
                    </a:lnTo>
                    <a:close/>
                  </a:path>
                </a:pathLst>
              </a:custGeom>
              <a:solidFill>
                <a:schemeClr val="l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3D0F2937-CF06-453C-B076-800064AEB4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0455568" cy="715479"/>
              </a:xfrm>
              <a:custGeom>
                <a:avLst/>
                <a:gdLst>
                  <a:gd name="connsiteX0" fmla="*/ 0 w 10455568"/>
                  <a:gd name="connsiteY0" fmla="*/ 0 h 715479"/>
                  <a:gd name="connsiteX1" fmla="*/ 10455568 w 10455568"/>
                  <a:gd name="connsiteY1" fmla="*/ 0 h 715479"/>
                  <a:gd name="connsiteX2" fmla="*/ 10434629 w 10455568"/>
                  <a:gd name="connsiteY2" fmla="*/ 8947 h 715479"/>
                  <a:gd name="connsiteX3" fmla="*/ 10249341 w 10455568"/>
                  <a:gd name="connsiteY3" fmla="*/ 73146 h 715479"/>
                  <a:gd name="connsiteX4" fmla="*/ 10172148 w 10455568"/>
                  <a:gd name="connsiteY4" fmla="*/ 103170 h 715479"/>
                  <a:gd name="connsiteX5" fmla="*/ 9994576 w 10455568"/>
                  <a:gd name="connsiteY5" fmla="*/ 156647 h 715479"/>
                  <a:gd name="connsiteX6" fmla="*/ 9894474 w 10455568"/>
                  <a:gd name="connsiteY6" fmla="*/ 192604 h 715479"/>
                  <a:gd name="connsiteX7" fmla="*/ 9647603 w 10455568"/>
                  <a:gd name="connsiteY7" fmla="*/ 242354 h 715479"/>
                  <a:gd name="connsiteX8" fmla="*/ 9392533 w 10455568"/>
                  <a:gd name="connsiteY8" fmla="*/ 291498 h 715479"/>
                  <a:gd name="connsiteX9" fmla="*/ 9252019 w 10455568"/>
                  <a:gd name="connsiteY9" fmla="*/ 311564 h 715479"/>
                  <a:gd name="connsiteX10" fmla="*/ 9129899 w 10455568"/>
                  <a:gd name="connsiteY10" fmla="*/ 336497 h 715479"/>
                  <a:gd name="connsiteX11" fmla="*/ 9023312 w 10455568"/>
                  <a:gd name="connsiteY11" fmla="*/ 354253 h 715479"/>
                  <a:gd name="connsiteX12" fmla="*/ 8853949 w 10455568"/>
                  <a:gd name="connsiteY12" fmla="*/ 387064 h 715479"/>
                  <a:gd name="connsiteX13" fmla="*/ 8783278 w 10455568"/>
                  <a:gd name="connsiteY13" fmla="*/ 397418 h 715479"/>
                  <a:gd name="connsiteX14" fmla="*/ 8615640 w 10455568"/>
                  <a:gd name="connsiteY14" fmla="*/ 408552 h 715479"/>
                  <a:gd name="connsiteX15" fmla="*/ 8557154 w 10455568"/>
                  <a:gd name="connsiteY15" fmla="*/ 409627 h 715479"/>
                  <a:gd name="connsiteX16" fmla="*/ 8442474 w 10455568"/>
                  <a:gd name="connsiteY16" fmla="*/ 381318 h 715479"/>
                  <a:gd name="connsiteX17" fmla="*/ 8428959 w 10455568"/>
                  <a:gd name="connsiteY17" fmla="*/ 379618 h 715479"/>
                  <a:gd name="connsiteX18" fmla="*/ 8354329 w 10455568"/>
                  <a:gd name="connsiteY18" fmla="*/ 370428 h 715479"/>
                  <a:gd name="connsiteX19" fmla="*/ 8313705 w 10455568"/>
                  <a:gd name="connsiteY19" fmla="*/ 368535 h 715479"/>
                  <a:gd name="connsiteX20" fmla="*/ 8158571 w 10455568"/>
                  <a:gd name="connsiteY20" fmla="*/ 349396 h 715479"/>
                  <a:gd name="connsiteX21" fmla="*/ 8069467 w 10455568"/>
                  <a:gd name="connsiteY21" fmla="*/ 341485 h 715479"/>
                  <a:gd name="connsiteX22" fmla="*/ 7998265 w 10455568"/>
                  <a:gd name="connsiteY22" fmla="*/ 348379 h 715479"/>
                  <a:gd name="connsiteX23" fmla="*/ 7873167 w 10455568"/>
                  <a:gd name="connsiteY23" fmla="*/ 359529 h 715479"/>
                  <a:gd name="connsiteX24" fmla="*/ 7833600 w 10455568"/>
                  <a:gd name="connsiteY24" fmla="*/ 368926 h 715479"/>
                  <a:gd name="connsiteX25" fmla="*/ 7651338 w 10455568"/>
                  <a:gd name="connsiteY25" fmla="*/ 362121 h 715479"/>
                  <a:gd name="connsiteX26" fmla="*/ 7548003 w 10455568"/>
                  <a:gd name="connsiteY26" fmla="*/ 367710 h 715479"/>
                  <a:gd name="connsiteX27" fmla="*/ 7430093 w 10455568"/>
                  <a:gd name="connsiteY27" fmla="*/ 351855 h 715479"/>
                  <a:gd name="connsiteX28" fmla="*/ 7396245 w 10455568"/>
                  <a:gd name="connsiteY28" fmla="*/ 355328 h 715479"/>
                  <a:gd name="connsiteX29" fmla="*/ 7358394 w 10455568"/>
                  <a:gd name="connsiteY29" fmla="*/ 359950 h 715479"/>
                  <a:gd name="connsiteX30" fmla="*/ 7241933 w 10455568"/>
                  <a:gd name="connsiteY30" fmla="*/ 369637 h 715479"/>
                  <a:gd name="connsiteX31" fmla="*/ 7171767 w 10455568"/>
                  <a:gd name="connsiteY31" fmla="*/ 383160 h 715479"/>
                  <a:gd name="connsiteX32" fmla="*/ 7036569 w 10455568"/>
                  <a:gd name="connsiteY32" fmla="*/ 387132 h 715479"/>
                  <a:gd name="connsiteX33" fmla="*/ 6987200 w 10455568"/>
                  <a:gd name="connsiteY33" fmla="*/ 398073 h 715479"/>
                  <a:gd name="connsiteX34" fmla="*/ 6861115 w 10455568"/>
                  <a:gd name="connsiteY34" fmla="*/ 407542 h 715479"/>
                  <a:gd name="connsiteX35" fmla="*/ 6747718 w 10455568"/>
                  <a:gd name="connsiteY35" fmla="*/ 410900 h 715479"/>
                  <a:gd name="connsiteX36" fmla="*/ 6638839 w 10455568"/>
                  <a:gd name="connsiteY36" fmla="*/ 420654 h 715479"/>
                  <a:gd name="connsiteX37" fmla="*/ 6561486 w 10455568"/>
                  <a:gd name="connsiteY37" fmla="*/ 435540 h 715479"/>
                  <a:gd name="connsiteX38" fmla="*/ 6477200 w 10455568"/>
                  <a:gd name="connsiteY38" fmla="*/ 447113 h 715479"/>
                  <a:gd name="connsiteX39" fmla="*/ 6246111 w 10455568"/>
                  <a:gd name="connsiteY39" fmla="*/ 497537 h 715479"/>
                  <a:gd name="connsiteX40" fmla="*/ 6202328 w 10455568"/>
                  <a:gd name="connsiteY40" fmla="*/ 492074 h 715479"/>
                  <a:gd name="connsiteX41" fmla="*/ 5956458 w 10455568"/>
                  <a:gd name="connsiteY41" fmla="*/ 500965 h 715479"/>
                  <a:gd name="connsiteX42" fmla="*/ 5903139 w 10455568"/>
                  <a:gd name="connsiteY42" fmla="*/ 505186 h 715479"/>
                  <a:gd name="connsiteX43" fmla="*/ 5757547 w 10455568"/>
                  <a:gd name="connsiteY43" fmla="*/ 480730 h 715479"/>
                  <a:gd name="connsiteX44" fmla="*/ 5540270 w 10455568"/>
                  <a:gd name="connsiteY44" fmla="*/ 550023 h 715479"/>
                  <a:gd name="connsiteX45" fmla="*/ 5338128 w 10455568"/>
                  <a:gd name="connsiteY45" fmla="*/ 631974 h 715479"/>
                  <a:gd name="connsiteX46" fmla="*/ 5312622 w 10455568"/>
                  <a:gd name="connsiteY46" fmla="*/ 642454 h 715479"/>
                  <a:gd name="connsiteX47" fmla="*/ 5239393 w 10455568"/>
                  <a:gd name="connsiteY47" fmla="*/ 662307 h 715479"/>
                  <a:gd name="connsiteX48" fmla="*/ 5147821 w 10455568"/>
                  <a:gd name="connsiteY48" fmla="*/ 673791 h 715479"/>
                  <a:gd name="connsiteX49" fmla="*/ 5032111 w 10455568"/>
                  <a:gd name="connsiteY49" fmla="*/ 694497 h 715479"/>
                  <a:gd name="connsiteX50" fmla="*/ 4937648 w 10455568"/>
                  <a:gd name="connsiteY50" fmla="*/ 684913 h 715479"/>
                  <a:gd name="connsiteX51" fmla="*/ 4805529 w 10455568"/>
                  <a:gd name="connsiteY51" fmla="*/ 670032 h 715479"/>
                  <a:gd name="connsiteX52" fmla="*/ 4681029 w 10455568"/>
                  <a:gd name="connsiteY52" fmla="*/ 655792 h 715479"/>
                  <a:gd name="connsiteX53" fmla="*/ 4643990 w 10455568"/>
                  <a:gd name="connsiteY53" fmla="*/ 685120 h 715479"/>
                  <a:gd name="connsiteX54" fmla="*/ 4585542 w 10455568"/>
                  <a:gd name="connsiteY54" fmla="*/ 712411 h 715479"/>
                  <a:gd name="connsiteX55" fmla="*/ 4516947 w 10455568"/>
                  <a:gd name="connsiteY55" fmla="*/ 689117 h 715479"/>
                  <a:gd name="connsiteX56" fmla="*/ 4356995 w 10455568"/>
                  <a:gd name="connsiteY56" fmla="*/ 642048 h 715479"/>
                  <a:gd name="connsiteX57" fmla="*/ 4258219 w 10455568"/>
                  <a:gd name="connsiteY57" fmla="*/ 646156 h 715479"/>
                  <a:gd name="connsiteX58" fmla="*/ 4042233 w 10455568"/>
                  <a:gd name="connsiteY58" fmla="*/ 636117 h 715479"/>
                  <a:gd name="connsiteX59" fmla="*/ 3899777 w 10455568"/>
                  <a:gd name="connsiteY59" fmla="*/ 610576 h 715479"/>
                  <a:gd name="connsiteX60" fmla="*/ 3796441 w 10455568"/>
                  <a:gd name="connsiteY60" fmla="*/ 577707 h 715479"/>
                  <a:gd name="connsiteX61" fmla="*/ 3648774 w 10455568"/>
                  <a:gd name="connsiteY61" fmla="*/ 535623 h 715479"/>
                  <a:gd name="connsiteX62" fmla="*/ 3502227 w 10455568"/>
                  <a:gd name="connsiteY62" fmla="*/ 518518 h 715479"/>
                  <a:gd name="connsiteX63" fmla="*/ 3395228 w 10455568"/>
                  <a:gd name="connsiteY63" fmla="*/ 491723 h 715479"/>
                  <a:gd name="connsiteX64" fmla="*/ 3265757 w 10455568"/>
                  <a:gd name="connsiteY64" fmla="*/ 477242 h 715479"/>
                  <a:gd name="connsiteX65" fmla="*/ 3158404 w 10455568"/>
                  <a:gd name="connsiteY65" fmla="*/ 483689 h 715479"/>
                  <a:gd name="connsiteX66" fmla="*/ 2990483 w 10455568"/>
                  <a:gd name="connsiteY66" fmla="*/ 499212 h 715479"/>
                  <a:gd name="connsiteX67" fmla="*/ 2779802 w 10455568"/>
                  <a:gd name="connsiteY67" fmla="*/ 443069 h 715479"/>
                  <a:gd name="connsiteX68" fmla="*/ 2695508 w 10455568"/>
                  <a:gd name="connsiteY68" fmla="*/ 433082 h 715479"/>
                  <a:gd name="connsiteX69" fmla="*/ 2616713 w 10455568"/>
                  <a:gd name="connsiteY69" fmla="*/ 431172 h 715479"/>
                  <a:gd name="connsiteX70" fmla="*/ 2447364 w 10455568"/>
                  <a:gd name="connsiteY70" fmla="*/ 395810 h 715479"/>
                  <a:gd name="connsiteX71" fmla="*/ 2378751 w 10455568"/>
                  <a:gd name="connsiteY71" fmla="*/ 385044 h 715479"/>
                  <a:gd name="connsiteX72" fmla="*/ 2284230 w 10455568"/>
                  <a:gd name="connsiteY72" fmla="*/ 391782 h 715479"/>
                  <a:gd name="connsiteX73" fmla="*/ 2110801 w 10455568"/>
                  <a:gd name="connsiteY73" fmla="*/ 382042 h 715479"/>
                  <a:gd name="connsiteX74" fmla="*/ 1934854 w 10455568"/>
                  <a:gd name="connsiteY74" fmla="*/ 331108 h 715479"/>
                  <a:gd name="connsiteX75" fmla="*/ 1862479 w 10455568"/>
                  <a:gd name="connsiteY75" fmla="*/ 342158 h 715479"/>
                  <a:gd name="connsiteX76" fmla="*/ 1836283 w 10455568"/>
                  <a:gd name="connsiteY76" fmla="*/ 342488 h 715479"/>
                  <a:gd name="connsiteX77" fmla="*/ 1599327 w 10455568"/>
                  <a:gd name="connsiteY77" fmla="*/ 323970 h 715479"/>
                  <a:gd name="connsiteX78" fmla="*/ 1575578 w 10455568"/>
                  <a:gd name="connsiteY78" fmla="*/ 321802 h 715479"/>
                  <a:gd name="connsiteX79" fmla="*/ 1463288 w 10455568"/>
                  <a:gd name="connsiteY79" fmla="*/ 298576 h 715479"/>
                  <a:gd name="connsiteX80" fmla="*/ 1184165 w 10455568"/>
                  <a:gd name="connsiteY80" fmla="*/ 298373 h 715479"/>
                  <a:gd name="connsiteX81" fmla="*/ 1166899 w 10455568"/>
                  <a:gd name="connsiteY81" fmla="*/ 297220 h 715479"/>
                  <a:gd name="connsiteX82" fmla="*/ 1074855 w 10455568"/>
                  <a:gd name="connsiteY82" fmla="*/ 318934 h 715479"/>
                  <a:gd name="connsiteX83" fmla="*/ 1030232 w 10455568"/>
                  <a:gd name="connsiteY83" fmla="*/ 343829 h 715479"/>
                  <a:gd name="connsiteX84" fmla="*/ 959854 w 10455568"/>
                  <a:gd name="connsiteY84" fmla="*/ 371351 h 715479"/>
                  <a:gd name="connsiteX85" fmla="*/ 887350 w 10455568"/>
                  <a:gd name="connsiteY85" fmla="*/ 384742 h 715479"/>
                  <a:gd name="connsiteX86" fmla="*/ 762349 w 10455568"/>
                  <a:gd name="connsiteY86" fmla="*/ 358882 h 715479"/>
                  <a:gd name="connsiteX87" fmla="*/ 717454 w 10455568"/>
                  <a:gd name="connsiteY87" fmla="*/ 358448 h 715479"/>
                  <a:gd name="connsiteX88" fmla="*/ 616859 w 10455568"/>
                  <a:gd name="connsiteY88" fmla="*/ 348700 h 715479"/>
                  <a:gd name="connsiteX89" fmla="*/ 529939 w 10455568"/>
                  <a:gd name="connsiteY89" fmla="*/ 355789 h 715479"/>
                  <a:gd name="connsiteX90" fmla="*/ 461851 w 10455568"/>
                  <a:gd name="connsiteY90" fmla="*/ 386945 h 715479"/>
                  <a:gd name="connsiteX91" fmla="*/ 360707 w 10455568"/>
                  <a:gd name="connsiteY91" fmla="*/ 399082 h 715479"/>
                  <a:gd name="connsiteX92" fmla="*/ 293863 w 10455568"/>
                  <a:gd name="connsiteY92" fmla="*/ 384410 h 715479"/>
                  <a:gd name="connsiteX93" fmla="*/ 280347 w 10455568"/>
                  <a:gd name="connsiteY93" fmla="*/ 382711 h 715479"/>
                  <a:gd name="connsiteX94" fmla="*/ 108881 w 10455568"/>
                  <a:gd name="connsiteY94" fmla="*/ 393231 h 715479"/>
                  <a:gd name="connsiteX95" fmla="*/ 53435 w 10455568"/>
                  <a:gd name="connsiteY95" fmla="*/ 397222 h 715479"/>
                  <a:gd name="connsiteX96" fmla="*/ 0 w 10455568"/>
                  <a:gd name="connsiteY96" fmla="*/ 409348 h 71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0455568" h="715479">
                    <a:moveTo>
                      <a:pt x="0" y="0"/>
                    </a:moveTo>
                    <a:lnTo>
                      <a:pt x="10455568" y="0"/>
                    </a:lnTo>
                    <a:lnTo>
                      <a:pt x="10434629" y="8947"/>
                    </a:lnTo>
                    <a:cubicBezTo>
                      <a:pt x="10373917" y="32898"/>
                      <a:pt x="10311087" y="51455"/>
                      <a:pt x="10249341" y="73146"/>
                    </a:cubicBezTo>
                    <a:cubicBezTo>
                      <a:pt x="10223176" y="82504"/>
                      <a:pt x="10198388" y="94974"/>
                      <a:pt x="10172148" y="103170"/>
                    </a:cubicBezTo>
                    <a:cubicBezTo>
                      <a:pt x="10113395" y="121743"/>
                      <a:pt x="10053617" y="138053"/>
                      <a:pt x="9994576" y="156647"/>
                    </a:cubicBezTo>
                    <a:cubicBezTo>
                      <a:pt x="9960929" y="167389"/>
                      <a:pt x="9928899" y="184724"/>
                      <a:pt x="9894474" y="192604"/>
                    </a:cubicBezTo>
                    <a:cubicBezTo>
                      <a:pt x="9812718" y="211289"/>
                      <a:pt x="9730121" y="226242"/>
                      <a:pt x="9647603" y="242354"/>
                    </a:cubicBezTo>
                    <a:cubicBezTo>
                      <a:pt x="9562500" y="258935"/>
                      <a:pt x="9477721" y="276078"/>
                      <a:pt x="9392533" y="291498"/>
                    </a:cubicBezTo>
                    <a:cubicBezTo>
                      <a:pt x="9345891" y="299632"/>
                      <a:pt x="9298681" y="303723"/>
                      <a:pt x="9252019" y="311564"/>
                    </a:cubicBezTo>
                    <a:cubicBezTo>
                      <a:pt x="9211115" y="318433"/>
                      <a:pt x="9170740" y="328758"/>
                      <a:pt x="9129899" y="336497"/>
                    </a:cubicBezTo>
                    <a:cubicBezTo>
                      <a:pt x="9094507" y="342987"/>
                      <a:pt x="9058706" y="347759"/>
                      <a:pt x="9023312" y="354253"/>
                    </a:cubicBezTo>
                    <a:cubicBezTo>
                      <a:pt x="8966639" y="364814"/>
                      <a:pt x="8910315" y="376230"/>
                      <a:pt x="8853949" y="387064"/>
                    </a:cubicBezTo>
                    <a:cubicBezTo>
                      <a:pt x="8830350" y="391295"/>
                      <a:pt x="8805902" y="400245"/>
                      <a:pt x="8783278" y="397418"/>
                    </a:cubicBezTo>
                    <a:cubicBezTo>
                      <a:pt x="8726267" y="390232"/>
                      <a:pt x="8671093" y="397198"/>
                      <a:pt x="8615640" y="408552"/>
                    </a:cubicBezTo>
                    <a:cubicBezTo>
                      <a:pt x="8596680" y="412471"/>
                      <a:pt x="8576049" y="413291"/>
                      <a:pt x="8557154" y="409627"/>
                    </a:cubicBezTo>
                    <a:cubicBezTo>
                      <a:pt x="8518491" y="402356"/>
                      <a:pt x="8480716" y="390947"/>
                      <a:pt x="8442474" y="381318"/>
                    </a:cubicBezTo>
                    <a:cubicBezTo>
                      <a:pt x="8438313" y="380145"/>
                      <a:pt x="8433365" y="380189"/>
                      <a:pt x="8428959" y="379618"/>
                    </a:cubicBezTo>
                    <a:cubicBezTo>
                      <a:pt x="8403970" y="376366"/>
                      <a:pt x="8379279" y="373098"/>
                      <a:pt x="8354329" y="370428"/>
                    </a:cubicBezTo>
                    <a:cubicBezTo>
                      <a:pt x="8340833" y="369017"/>
                      <a:pt x="8327184" y="369657"/>
                      <a:pt x="8313705" y="368535"/>
                    </a:cubicBezTo>
                    <a:cubicBezTo>
                      <a:pt x="8261532" y="363935"/>
                      <a:pt x="8205623" y="381441"/>
                      <a:pt x="8158571" y="349396"/>
                    </a:cubicBezTo>
                    <a:cubicBezTo>
                      <a:pt x="8128030" y="328752"/>
                      <a:pt x="8100257" y="335890"/>
                      <a:pt x="8069467" y="341485"/>
                    </a:cubicBezTo>
                    <a:cubicBezTo>
                      <a:pt x="8046153" y="345696"/>
                      <a:pt x="8022024" y="346466"/>
                      <a:pt x="7998265" y="348379"/>
                    </a:cubicBezTo>
                    <a:cubicBezTo>
                      <a:pt x="7956565" y="352093"/>
                      <a:pt x="7914826" y="355232"/>
                      <a:pt x="7873167" y="359529"/>
                    </a:cubicBezTo>
                    <a:cubicBezTo>
                      <a:pt x="7859864" y="361016"/>
                      <a:pt x="7846730" y="369197"/>
                      <a:pt x="7833600" y="368926"/>
                    </a:cubicBezTo>
                    <a:cubicBezTo>
                      <a:pt x="7772906" y="367528"/>
                      <a:pt x="7711993" y="362939"/>
                      <a:pt x="7651338" y="362121"/>
                    </a:cubicBezTo>
                    <a:cubicBezTo>
                      <a:pt x="7616924" y="361556"/>
                      <a:pt x="7582209" y="369456"/>
                      <a:pt x="7548003" y="367710"/>
                    </a:cubicBezTo>
                    <a:cubicBezTo>
                      <a:pt x="7508539" y="365739"/>
                      <a:pt x="7469448" y="356458"/>
                      <a:pt x="7430093" y="351855"/>
                    </a:cubicBezTo>
                    <a:cubicBezTo>
                      <a:pt x="7419227" y="350559"/>
                      <a:pt x="7407516" y="353979"/>
                      <a:pt x="7396245" y="355328"/>
                    </a:cubicBezTo>
                    <a:cubicBezTo>
                      <a:pt x="7383524" y="356781"/>
                      <a:pt x="7371134" y="358791"/>
                      <a:pt x="7358394" y="359950"/>
                    </a:cubicBezTo>
                    <a:cubicBezTo>
                      <a:pt x="7319573" y="363179"/>
                      <a:pt x="7280655" y="364958"/>
                      <a:pt x="7241933" y="369637"/>
                    </a:cubicBezTo>
                    <a:cubicBezTo>
                      <a:pt x="7218235" y="372418"/>
                      <a:pt x="7194108" y="386008"/>
                      <a:pt x="7171767" y="383160"/>
                    </a:cubicBezTo>
                    <a:cubicBezTo>
                      <a:pt x="7126248" y="377813"/>
                      <a:pt x="7082583" y="399728"/>
                      <a:pt x="7036569" y="387132"/>
                    </a:cubicBezTo>
                    <a:cubicBezTo>
                      <a:pt x="7022328" y="383442"/>
                      <a:pt x="7003983" y="396347"/>
                      <a:pt x="6987200" y="398073"/>
                    </a:cubicBezTo>
                    <a:cubicBezTo>
                      <a:pt x="6945251" y="402388"/>
                      <a:pt x="6903183" y="404965"/>
                      <a:pt x="6861115" y="407542"/>
                    </a:cubicBezTo>
                    <a:cubicBezTo>
                      <a:pt x="6823394" y="409822"/>
                      <a:pt x="6784520" y="416550"/>
                      <a:pt x="6747718" y="410900"/>
                    </a:cubicBezTo>
                    <a:cubicBezTo>
                      <a:pt x="6709137" y="404791"/>
                      <a:pt x="6674999" y="408284"/>
                      <a:pt x="6638839" y="420654"/>
                    </a:cubicBezTo>
                    <a:cubicBezTo>
                      <a:pt x="6614066" y="429044"/>
                      <a:pt x="6587444" y="431733"/>
                      <a:pt x="6561486" y="435540"/>
                    </a:cubicBezTo>
                    <a:cubicBezTo>
                      <a:pt x="6533513" y="439778"/>
                      <a:pt x="6502069" y="435804"/>
                      <a:pt x="6477200" y="447113"/>
                    </a:cubicBezTo>
                    <a:cubicBezTo>
                      <a:pt x="6403159" y="480713"/>
                      <a:pt x="6325566" y="492119"/>
                      <a:pt x="6246111" y="497537"/>
                    </a:cubicBezTo>
                    <a:cubicBezTo>
                      <a:pt x="6231608" y="498524"/>
                      <a:pt x="6216540" y="495475"/>
                      <a:pt x="6202328" y="492074"/>
                    </a:cubicBezTo>
                    <a:cubicBezTo>
                      <a:pt x="6119346" y="471508"/>
                      <a:pt x="6038018" y="479381"/>
                      <a:pt x="5956458" y="500965"/>
                    </a:cubicBezTo>
                    <a:cubicBezTo>
                      <a:pt x="5939584" y="505613"/>
                      <a:pt x="5920486" y="507499"/>
                      <a:pt x="5903139" y="505186"/>
                    </a:cubicBezTo>
                    <a:cubicBezTo>
                      <a:pt x="5854306" y="498315"/>
                      <a:pt x="5806470" y="484677"/>
                      <a:pt x="5757547" y="480730"/>
                    </a:cubicBezTo>
                    <a:cubicBezTo>
                      <a:pt x="5676701" y="474297"/>
                      <a:pt x="5610121" y="519038"/>
                      <a:pt x="5540270" y="550023"/>
                    </a:cubicBezTo>
                    <a:cubicBezTo>
                      <a:pt x="5473801" y="579316"/>
                      <a:pt x="5419599" y="638949"/>
                      <a:pt x="5338128" y="631974"/>
                    </a:cubicBezTo>
                    <a:cubicBezTo>
                      <a:pt x="5329931" y="631367"/>
                      <a:pt x="5321476" y="639812"/>
                      <a:pt x="5312622" y="642454"/>
                    </a:cubicBezTo>
                    <a:cubicBezTo>
                      <a:pt x="5288350" y="649647"/>
                      <a:pt x="5264155" y="657994"/>
                      <a:pt x="5239393" y="662307"/>
                    </a:cubicBezTo>
                    <a:cubicBezTo>
                      <a:pt x="5209181" y="667862"/>
                      <a:pt x="5178072" y="668817"/>
                      <a:pt x="5147821" y="673791"/>
                    </a:cubicBezTo>
                    <a:cubicBezTo>
                      <a:pt x="5108908" y="679940"/>
                      <a:pt x="5070972" y="691848"/>
                      <a:pt x="5032111" y="694497"/>
                    </a:cubicBezTo>
                    <a:cubicBezTo>
                      <a:pt x="5000793" y="696632"/>
                      <a:pt x="4969032" y="688019"/>
                      <a:pt x="4937648" y="684913"/>
                    </a:cubicBezTo>
                    <a:cubicBezTo>
                      <a:pt x="4893363" y="680649"/>
                      <a:pt x="4845361" y="685962"/>
                      <a:pt x="4805529" y="670032"/>
                    </a:cubicBezTo>
                    <a:cubicBezTo>
                      <a:pt x="4763006" y="653119"/>
                      <a:pt x="4723244" y="646796"/>
                      <a:pt x="4681029" y="655792"/>
                    </a:cubicBezTo>
                    <a:cubicBezTo>
                      <a:pt x="4666957" y="658791"/>
                      <a:pt x="4649519" y="672217"/>
                      <a:pt x="4643990" y="685120"/>
                    </a:cubicBezTo>
                    <a:cubicBezTo>
                      <a:pt x="4631676" y="713928"/>
                      <a:pt x="4612585" y="720184"/>
                      <a:pt x="4585542" y="712411"/>
                    </a:cubicBezTo>
                    <a:cubicBezTo>
                      <a:pt x="4562077" y="705853"/>
                      <a:pt x="4533672" y="703713"/>
                      <a:pt x="4516947" y="689117"/>
                    </a:cubicBezTo>
                    <a:cubicBezTo>
                      <a:pt x="4469552" y="647774"/>
                      <a:pt x="4412904" y="650180"/>
                      <a:pt x="4356995" y="642048"/>
                    </a:cubicBezTo>
                    <a:cubicBezTo>
                      <a:pt x="4322867" y="637088"/>
                      <a:pt x="4291523" y="638934"/>
                      <a:pt x="4258219" y="646156"/>
                    </a:cubicBezTo>
                    <a:cubicBezTo>
                      <a:pt x="4185895" y="662159"/>
                      <a:pt x="4113776" y="651342"/>
                      <a:pt x="4042233" y="636117"/>
                    </a:cubicBezTo>
                    <a:cubicBezTo>
                      <a:pt x="3994923" y="625941"/>
                      <a:pt x="3946812" y="621063"/>
                      <a:pt x="3899777" y="610576"/>
                    </a:cubicBezTo>
                    <a:cubicBezTo>
                      <a:pt x="3864554" y="602488"/>
                      <a:pt x="3829196" y="592371"/>
                      <a:pt x="3796441" y="577707"/>
                    </a:cubicBezTo>
                    <a:cubicBezTo>
                      <a:pt x="3748937" y="556178"/>
                      <a:pt x="3706395" y="521788"/>
                      <a:pt x="3648774" y="535623"/>
                    </a:cubicBezTo>
                    <a:cubicBezTo>
                      <a:pt x="3598036" y="547820"/>
                      <a:pt x="3550396" y="532716"/>
                      <a:pt x="3502227" y="518518"/>
                    </a:cubicBezTo>
                    <a:cubicBezTo>
                      <a:pt x="3466848" y="508111"/>
                      <a:pt x="3431455" y="497410"/>
                      <a:pt x="3395228" y="491723"/>
                    </a:cubicBezTo>
                    <a:cubicBezTo>
                      <a:pt x="3352235" y="485040"/>
                      <a:pt x="3304663" y="492363"/>
                      <a:pt x="3265757" y="477242"/>
                    </a:cubicBezTo>
                    <a:cubicBezTo>
                      <a:pt x="3225052" y="461369"/>
                      <a:pt x="3193136" y="476075"/>
                      <a:pt x="3158404" y="483689"/>
                    </a:cubicBezTo>
                    <a:cubicBezTo>
                      <a:pt x="3102986" y="495623"/>
                      <a:pt x="3048333" y="514498"/>
                      <a:pt x="2990483" y="499212"/>
                    </a:cubicBezTo>
                    <a:cubicBezTo>
                      <a:pt x="2920173" y="480697"/>
                      <a:pt x="2850324" y="460405"/>
                      <a:pt x="2779802" y="443069"/>
                    </a:cubicBezTo>
                    <a:cubicBezTo>
                      <a:pt x="2752548" y="436477"/>
                      <a:pt x="2723606" y="434954"/>
                      <a:pt x="2695508" y="433082"/>
                    </a:cubicBezTo>
                    <a:cubicBezTo>
                      <a:pt x="2668903" y="431690"/>
                      <a:pt x="2637847" y="441965"/>
                      <a:pt x="2616713" y="431172"/>
                    </a:cubicBezTo>
                    <a:cubicBezTo>
                      <a:pt x="2562378" y="403411"/>
                      <a:pt x="2507687" y="391698"/>
                      <a:pt x="2447364" y="395810"/>
                    </a:cubicBezTo>
                    <a:cubicBezTo>
                      <a:pt x="2424744" y="397352"/>
                      <a:pt x="2401814" y="385802"/>
                      <a:pt x="2378751" y="385044"/>
                    </a:cubicBezTo>
                    <a:cubicBezTo>
                      <a:pt x="2347229" y="384281"/>
                      <a:pt x="2310735" y="378901"/>
                      <a:pt x="2284230" y="391782"/>
                    </a:cubicBezTo>
                    <a:cubicBezTo>
                      <a:pt x="2221919" y="422248"/>
                      <a:pt x="2168532" y="404037"/>
                      <a:pt x="2110801" y="382042"/>
                    </a:cubicBezTo>
                    <a:cubicBezTo>
                      <a:pt x="2053961" y="360279"/>
                      <a:pt x="1994577" y="343935"/>
                      <a:pt x="1934854" y="331108"/>
                    </a:cubicBezTo>
                    <a:cubicBezTo>
                      <a:pt x="1912400" y="326519"/>
                      <a:pt x="1886705" y="338470"/>
                      <a:pt x="1862479" y="342158"/>
                    </a:cubicBezTo>
                    <a:cubicBezTo>
                      <a:pt x="1853818" y="343333"/>
                      <a:pt x="1844309" y="344855"/>
                      <a:pt x="1836283" y="342488"/>
                    </a:cubicBezTo>
                    <a:cubicBezTo>
                      <a:pt x="1758698" y="319808"/>
                      <a:pt x="1680403" y="303878"/>
                      <a:pt x="1599327" y="323970"/>
                    </a:cubicBezTo>
                    <a:cubicBezTo>
                      <a:pt x="1591888" y="325937"/>
                      <a:pt x="1583257" y="323319"/>
                      <a:pt x="1575578" y="321802"/>
                    </a:cubicBezTo>
                    <a:cubicBezTo>
                      <a:pt x="1538035" y="313873"/>
                      <a:pt x="1500950" y="299795"/>
                      <a:pt x="1463288" y="298576"/>
                    </a:cubicBezTo>
                    <a:cubicBezTo>
                      <a:pt x="1370438" y="295582"/>
                      <a:pt x="1277384" y="298137"/>
                      <a:pt x="1184165" y="298373"/>
                    </a:cubicBezTo>
                    <a:cubicBezTo>
                      <a:pt x="1178344" y="298480"/>
                      <a:pt x="1172255" y="298896"/>
                      <a:pt x="1166899" y="297220"/>
                    </a:cubicBezTo>
                    <a:cubicBezTo>
                      <a:pt x="1131827" y="287082"/>
                      <a:pt x="1102238" y="293180"/>
                      <a:pt x="1074855" y="318934"/>
                    </a:cubicBezTo>
                    <a:cubicBezTo>
                      <a:pt x="1062808" y="330244"/>
                      <a:pt x="1045783" y="336940"/>
                      <a:pt x="1030232" y="343829"/>
                    </a:cubicBezTo>
                    <a:cubicBezTo>
                      <a:pt x="1007334" y="354132"/>
                      <a:pt x="983839" y="364180"/>
                      <a:pt x="959854" y="371351"/>
                    </a:cubicBezTo>
                    <a:cubicBezTo>
                      <a:pt x="936141" y="378210"/>
                      <a:pt x="910825" y="387219"/>
                      <a:pt x="887350" y="384742"/>
                    </a:cubicBezTo>
                    <a:cubicBezTo>
                      <a:pt x="845096" y="380339"/>
                      <a:pt x="804258" y="366810"/>
                      <a:pt x="762349" y="358882"/>
                    </a:cubicBezTo>
                    <a:cubicBezTo>
                      <a:pt x="747884" y="356082"/>
                      <a:pt x="732263" y="357732"/>
                      <a:pt x="717454" y="358448"/>
                    </a:cubicBezTo>
                    <a:cubicBezTo>
                      <a:pt x="683463" y="359893"/>
                      <a:pt x="649238" y="370675"/>
                      <a:pt x="616859" y="348700"/>
                    </a:cubicBezTo>
                    <a:cubicBezTo>
                      <a:pt x="586900" y="328019"/>
                      <a:pt x="558641" y="336644"/>
                      <a:pt x="529939" y="355789"/>
                    </a:cubicBezTo>
                    <a:cubicBezTo>
                      <a:pt x="509309" y="369433"/>
                      <a:pt x="485605" y="380664"/>
                      <a:pt x="461851" y="386945"/>
                    </a:cubicBezTo>
                    <a:cubicBezTo>
                      <a:pt x="429225" y="395576"/>
                      <a:pt x="396634" y="400422"/>
                      <a:pt x="360707" y="399082"/>
                    </a:cubicBezTo>
                    <a:cubicBezTo>
                      <a:pt x="335299" y="398193"/>
                      <a:pt x="314629" y="398437"/>
                      <a:pt x="293863" y="384410"/>
                    </a:cubicBezTo>
                    <a:cubicBezTo>
                      <a:pt x="290517" y="382308"/>
                      <a:pt x="284678" y="382122"/>
                      <a:pt x="280347" y="382711"/>
                    </a:cubicBezTo>
                    <a:cubicBezTo>
                      <a:pt x="223554" y="391535"/>
                      <a:pt x="166827" y="392780"/>
                      <a:pt x="108881" y="393231"/>
                    </a:cubicBezTo>
                    <a:cubicBezTo>
                      <a:pt x="90460" y="393322"/>
                      <a:pt x="71882" y="394571"/>
                      <a:pt x="53435" y="397222"/>
                    </a:cubicBezTo>
                    <a:lnTo>
                      <a:pt x="0" y="409348"/>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097364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9CB0874-88B8-43D3-B0B6-C32F790F7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4BFD067A-52BE-40EE-B7CA-391830B9A2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2561771"/>
            <a:chOff x="0" y="0"/>
            <a:chExt cx="12192000" cy="2561771"/>
          </a:xfrm>
        </p:grpSpPr>
        <p:sp>
          <p:nvSpPr>
            <p:cNvPr id="21" name="Freeform: Shape 20">
              <a:extLst>
                <a:ext uri="{FF2B5EF4-FFF2-40B4-BE49-F238E27FC236}">
                  <a16:creationId xmlns:a16="http://schemas.microsoft.com/office/drawing/2014/main" id="{1CDA7855-806B-4A02-9C19-24872E4D8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3AFE70DE-5BEC-4E54-98D2-48C13E1491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标题 1">
            <a:extLst>
              <a:ext uri="{FF2B5EF4-FFF2-40B4-BE49-F238E27FC236}">
                <a16:creationId xmlns:a16="http://schemas.microsoft.com/office/drawing/2014/main" id="{13785FA3-E1DC-4B08-9C4F-FFD1E311D9B3}"/>
              </a:ext>
            </a:extLst>
          </p:cNvPr>
          <p:cNvSpPr>
            <a:spLocks noGrp="1"/>
          </p:cNvSpPr>
          <p:nvPr>
            <p:ph type="title"/>
          </p:nvPr>
        </p:nvSpPr>
        <p:spPr>
          <a:xfrm>
            <a:off x="1712915" y="1040400"/>
            <a:ext cx="7866060" cy="707886"/>
          </a:xfrm>
        </p:spPr>
        <p:txBody>
          <a:bodyPr anchor="b">
            <a:normAutofit/>
          </a:bodyPr>
          <a:lstStyle/>
          <a:p>
            <a:r>
              <a:rPr lang="en-US" altLang="zh-CN" sz="4000">
                <a:latin typeface="Times New Roman" panose="02020603050405020304" pitchFamily="18" charset="0"/>
                <a:cs typeface="Times New Roman" panose="02020603050405020304" pitchFamily="18" charset="0"/>
              </a:rPr>
              <a:t>For experts:</a:t>
            </a:r>
            <a:endParaRPr lang="zh-CN" altLang="en-US" sz="4000">
              <a:latin typeface="Times New Roman" panose="02020603050405020304" pitchFamily="18" charset="0"/>
              <a:cs typeface="Times New Roman" panose="02020603050405020304" pitchFamily="18" charset="0"/>
            </a:endParaRPr>
          </a:p>
        </p:txBody>
      </p:sp>
      <p:grpSp>
        <p:nvGrpSpPr>
          <p:cNvPr id="24" name="Group 23">
            <a:extLst>
              <a:ext uri="{FF2B5EF4-FFF2-40B4-BE49-F238E27FC236}">
                <a16:creationId xmlns:a16="http://schemas.microsoft.com/office/drawing/2014/main" id="{C15B8CC4-8CCE-428F-AE7E-28D178984C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0" y="2027156"/>
            <a:ext cx="12192000" cy="757168"/>
            <a:chOff x="0" y="2959818"/>
            <a:chExt cx="12192000" cy="757168"/>
          </a:xfrm>
        </p:grpSpPr>
        <p:sp>
          <p:nvSpPr>
            <p:cNvPr id="25" name="Freeform: Shape 24">
              <a:extLst>
                <a:ext uri="{FF2B5EF4-FFF2-40B4-BE49-F238E27FC236}">
                  <a16:creationId xmlns:a16="http://schemas.microsoft.com/office/drawing/2014/main" id="{A6359FA2-E374-4073-8269-E10D2AE74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Shape 25">
              <a:extLst>
                <a:ext uri="{FF2B5EF4-FFF2-40B4-BE49-F238E27FC236}">
                  <a16:creationId xmlns:a16="http://schemas.microsoft.com/office/drawing/2014/main" id="{9A1F0E66-9B5E-4980-8AEC-B4D144B48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内容占位符 2">
            <a:extLst>
              <a:ext uri="{FF2B5EF4-FFF2-40B4-BE49-F238E27FC236}">
                <a16:creationId xmlns:a16="http://schemas.microsoft.com/office/drawing/2014/main" id="{07AADC74-A4FE-4F27-AFCC-E0AA3148649D}"/>
              </a:ext>
            </a:extLst>
          </p:cNvPr>
          <p:cNvSpPr>
            <a:spLocks noGrp="1"/>
          </p:cNvSpPr>
          <p:nvPr>
            <p:ph idx="1"/>
          </p:nvPr>
        </p:nvSpPr>
        <p:spPr>
          <a:xfrm>
            <a:off x="1712914" y="3070719"/>
            <a:ext cx="7866061" cy="2937969"/>
          </a:xfrm>
        </p:spPr>
        <p:txBody>
          <a:bodyPr>
            <a:normAutofit/>
          </a:bodyPr>
          <a:lstStyle/>
          <a:p>
            <a:r>
              <a:rPr lang="en-US" altLang="zh-CN" sz="2400">
                <a:solidFill>
                  <a:schemeClr val="tx1">
                    <a:alpha val="80000"/>
                  </a:schemeClr>
                </a:solidFill>
                <a:latin typeface="Times New Roman" panose="02020603050405020304" pitchFamily="18" charset="0"/>
                <a:cs typeface="Times New Roman" panose="02020603050405020304" pitchFamily="18" charset="0"/>
              </a:rPr>
              <a:t>Be ethical in research</a:t>
            </a:r>
          </a:p>
          <a:p>
            <a:r>
              <a:rPr lang="en-US" altLang="zh-CN" sz="2400">
                <a:solidFill>
                  <a:schemeClr val="tx1">
                    <a:alpha val="80000"/>
                  </a:schemeClr>
                </a:solidFill>
                <a:latin typeface="Times New Roman" panose="02020603050405020304" pitchFamily="18" charset="0"/>
                <a:cs typeface="Times New Roman" panose="02020603050405020304" pitchFamily="18" charset="0"/>
              </a:rPr>
              <a:t>Be ethical in practice</a:t>
            </a:r>
          </a:p>
          <a:p>
            <a:r>
              <a:rPr lang="en-US" altLang="zh-CN" sz="2400">
                <a:solidFill>
                  <a:schemeClr val="tx1">
                    <a:alpha val="80000"/>
                  </a:schemeClr>
                </a:solidFill>
                <a:latin typeface="Times New Roman" panose="02020603050405020304" pitchFamily="18" charset="0"/>
                <a:cs typeface="Times New Roman" panose="02020603050405020304" pitchFamily="18" charset="0"/>
              </a:rPr>
              <a:t>Be responsible in innovation</a:t>
            </a:r>
          </a:p>
          <a:p>
            <a:r>
              <a:rPr lang="en-US" altLang="zh-CN" sz="2400">
                <a:solidFill>
                  <a:schemeClr val="tx1">
                    <a:alpha val="80000"/>
                  </a:schemeClr>
                </a:solidFill>
                <a:latin typeface="Times New Roman" panose="02020603050405020304" pitchFamily="18" charset="0"/>
                <a:cs typeface="Times New Roman" panose="02020603050405020304" pitchFamily="18" charset="0"/>
              </a:rPr>
              <a:t>Consider all the stakeholders</a:t>
            </a:r>
          </a:p>
          <a:p>
            <a:r>
              <a:rPr lang="en-US" altLang="zh-CN" sz="2400">
                <a:solidFill>
                  <a:schemeClr val="tx1">
                    <a:alpha val="80000"/>
                  </a:schemeClr>
                </a:solidFill>
                <a:latin typeface="Times New Roman" panose="02020603050405020304" pitchFamily="18" charset="0"/>
                <a:cs typeface="Times New Roman" panose="02020603050405020304" pitchFamily="18" charset="0"/>
              </a:rPr>
              <a:t>Beware of bias</a:t>
            </a:r>
            <a:endParaRPr lang="zh-CN" altLang="en-US" sz="2400">
              <a:solidFill>
                <a:schemeClr val="tx1">
                  <a:alpha val="8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1846486"/>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B0874-88B8-43D3-B0B6-C32F790F7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FD067A-52BE-40EE-B7CA-391830B9A2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2561771"/>
            <a:chOff x="0" y="0"/>
            <a:chExt cx="12192000" cy="2561771"/>
          </a:xfrm>
        </p:grpSpPr>
        <p:sp>
          <p:nvSpPr>
            <p:cNvPr id="11" name="Freeform: Shape 10">
              <a:extLst>
                <a:ext uri="{FF2B5EF4-FFF2-40B4-BE49-F238E27FC236}">
                  <a16:creationId xmlns:a16="http://schemas.microsoft.com/office/drawing/2014/main" id="{1CDA7855-806B-4A02-9C19-24872E4D8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3AFE70DE-5BEC-4E54-98D2-48C13E1491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561771"/>
            </a:xfrm>
            <a:custGeom>
              <a:avLst/>
              <a:gdLst>
                <a:gd name="connsiteX0" fmla="*/ 0 w 12192000"/>
                <a:gd name="connsiteY0" fmla="*/ 0 h 2561771"/>
                <a:gd name="connsiteX1" fmla="*/ 12192000 w 12192000"/>
                <a:gd name="connsiteY1" fmla="*/ 0 h 2561771"/>
                <a:gd name="connsiteX2" fmla="*/ 12192000 w 12192000"/>
                <a:gd name="connsiteY2" fmla="*/ 2359863 h 2561771"/>
                <a:gd name="connsiteX3" fmla="*/ 6364514 w 12192000"/>
                <a:gd name="connsiteY3" fmla="*/ 2561771 h 2561771"/>
                <a:gd name="connsiteX4" fmla="*/ 1981200 w 12192000"/>
                <a:gd name="connsiteY4" fmla="*/ 2278742 h 2561771"/>
                <a:gd name="connsiteX5" fmla="*/ 0 w 12192000"/>
                <a:gd name="connsiteY5" fmla="*/ 2343277 h 256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561771">
                  <a:moveTo>
                    <a:pt x="0" y="0"/>
                  </a:moveTo>
                  <a:lnTo>
                    <a:pt x="12192000" y="0"/>
                  </a:lnTo>
                  <a:lnTo>
                    <a:pt x="12192000" y="2359863"/>
                  </a:lnTo>
                  <a:lnTo>
                    <a:pt x="6364514" y="2561771"/>
                  </a:lnTo>
                  <a:lnTo>
                    <a:pt x="1981200" y="2278742"/>
                  </a:lnTo>
                  <a:lnTo>
                    <a:pt x="0" y="234327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标题 1">
            <a:extLst>
              <a:ext uri="{FF2B5EF4-FFF2-40B4-BE49-F238E27FC236}">
                <a16:creationId xmlns:a16="http://schemas.microsoft.com/office/drawing/2014/main" id="{EF7078FA-B2BA-4D87-A150-1AB7448472AB}"/>
              </a:ext>
            </a:extLst>
          </p:cNvPr>
          <p:cNvSpPr>
            <a:spLocks noGrp="1"/>
          </p:cNvSpPr>
          <p:nvPr>
            <p:ph type="title"/>
          </p:nvPr>
        </p:nvSpPr>
        <p:spPr>
          <a:xfrm>
            <a:off x="1712915" y="1040400"/>
            <a:ext cx="7866060" cy="707886"/>
          </a:xfrm>
        </p:spPr>
        <p:txBody>
          <a:bodyPr anchor="b">
            <a:normAutofit/>
          </a:bodyPr>
          <a:lstStyle/>
          <a:p>
            <a:r>
              <a:rPr lang="en-US" altLang="zh-CN" sz="4000" dirty="0">
                <a:latin typeface="Times New Roman" panose="02020603050405020304" pitchFamily="18" charset="0"/>
                <a:cs typeface="Times New Roman" panose="02020603050405020304" pitchFamily="18" charset="0"/>
              </a:rPr>
              <a:t>External factors:</a:t>
            </a:r>
            <a:endParaRPr lang="zh-CN" altLang="en-US" sz="4000" dirty="0">
              <a:latin typeface="Times New Roman" panose="02020603050405020304" pitchFamily="18" charset="0"/>
              <a:cs typeface="Times New Roman" panose="02020603050405020304" pitchFamily="18" charset="0"/>
            </a:endParaRPr>
          </a:p>
        </p:txBody>
      </p:sp>
      <p:grpSp>
        <p:nvGrpSpPr>
          <p:cNvPr id="14" name="Group 13">
            <a:extLst>
              <a:ext uri="{FF2B5EF4-FFF2-40B4-BE49-F238E27FC236}">
                <a16:creationId xmlns:a16="http://schemas.microsoft.com/office/drawing/2014/main" id="{C15B8CC4-8CCE-428F-AE7E-28D178984C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0" y="2027156"/>
            <a:ext cx="12192000" cy="757168"/>
            <a:chOff x="0" y="2959818"/>
            <a:chExt cx="12192000" cy="757168"/>
          </a:xfrm>
        </p:grpSpPr>
        <p:sp>
          <p:nvSpPr>
            <p:cNvPr id="15" name="Freeform: Shape 14">
              <a:extLst>
                <a:ext uri="{FF2B5EF4-FFF2-40B4-BE49-F238E27FC236}">
                  <a16:creationId xmlns:a16="http://schemas.microsoft.com/office/drawing/2014/main" id="{A6359FA2-E374-4073-8269-E10D2AE74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9A1F0E66-9B5E-4980-8AEC-B4D144B48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内容占位符 2">
            <a:extLst>
              <a:ext uri="{FF2B5EF4-FFF2-40B4-BE49-F238E27FC236}">
                <a16:creationId xmlns:a16="http://schemas.microsoft.com/office/drawing/2014/main" id="{7103AD8B-A682-4895-B7C1-6896F625BEDE}"/>
              </a:ext>
            </a:extLst>
          </p:cNvPr>
          <p:cNvSpPr>
            <a:spLocks noGrp="1"/>
          </p:cNvSpPr>
          <p:nvPr>
            <p:ph idx="1"/>
          </p:nvPr>
        </p:nvSpPr>
        <p:spPr>
          <a:xfrm>
            <a:off x="1712914" y="3070719"/>
            <a:ext cx="7866061" cy="2937969"/>
          </a:xfrm>
        </p:spPr>
        <p:txBody>
          <a:bodyPr>
            <a:normAutofit/>
          </a:bodyPr>
          <a:lstStyle/>
          <a:p>
            <a:r>
              <a:rPr lang="en-AU" altLang="zh-CN" sz="2400" dirty="0">
                <a:solidFill>
                  <a:schemeClr val="tx1">
                    <a:alpha val="80000"/>
                  </a:schemeClr>
                </a:solidFill>
                <a:latin typeface="Times New Roman" panose="02020603050405020304" pitchFamily="18" charset="0"/>
                <a:cs typeface="Times New Roman" panose="02020603050405020304" pitchFamily="18" charset="0"/>
              </a:rPr>
              <a:t>Establish supervision and punishment systems</a:t>
            </a:r>
          </a:p>
          <a:p>
            <a:r>
              <a:rPr lang="en-AU" altLang="zh-CN" sz="2400" dirty="0">
                <a:solidFill>
                  <a:schemeClr val="tx1">
                    <a:alpha val="80000"/>
                  </a:schemeClr>
                </a:solidFill>
                <a:latin typeface="Times New Roman" panose="02020603050405020304" pitchFamily="18" charset="0"/>
                <a:cs typeface="Times New Roman" panose="02020603050405020304" pitchFamily="18" charset="0"/>
              </a:rPr>
              <a:t>Protect experts from being disturbed  </a:t>
            </a:r>
          </a:p>
          <a:p>
            <a:r>
              <a:rPr lang="en-AU" altLang="zh-CN" sz="2400" dirty="0">
                <a:solidFill>
                  <a:schemeClr val="tx1">
                    <a:alpha val="80000"/>
                  </a:schemeClr>
                </a:solidFill>
                <a:latin typeface="Times New Roman" panose="02020603050405020304" pitchFamily="18" charset="0"/>
                <a:cs typeface="Times New Roman" panose="02020603050405020304" pitchFamily="18" charset="0"/>
              </a:rPr>
              <a:t>Treat the expert’s expertise as references</a:t>
            </a:r>
            <a:endParaRPr lang="zh-CN" altLang="en-US" sz="2400" dirty="0">
              <a:solidFill>
                <a:schemeClr val="tx1">
                  <a:alpha val="8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0264700"/>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ADD91489-B4C3-480B-BBC9-26FC6E214ED8}"/>
              </a:ext>
            </a:extLst>
          </p:cNvPr>
          <p:cNvSpPr>
            <a:spLocks noGrp="1"/>
          </p:cNvSpPr>
          <p:nvPr>
            <p:ph type="title"/>
          </p:nvPr>
        </p:nvSpPr>
        <p:spPr>
          <a:xfrm>
            <a:off x="1156851" y="637762"/>
            <a:ext cx="9888496" cy="900131"/>
          </a:xfrm>
        </p:spPr>
        <p:txBody>
          <a:bodyPr anchor="t">
            <a:normAutofit/>
          </a:bodyPr>
          <a:lstStyle/>
          <a:p>
            <a:r>
              <a:rPr lang="en-US" altLang="zh-CN" sz="4000">
                <a:solidFill>
                  <a:schemeClr val="bg1"/>
                </a:solidFill>
                <a:latin typeface="Times New Roman" panose="02020603050405020304" pitchFamily="18" charset="0"/>
                <a:cs typeface="Times New Roman" panose="02020603050405020304" pitchFamily="18" charset="0"/>
              </a:rPr>
              <a:t>Reference</a:t>
            </a:r>
            <a:endParaRPr lang="zh-CN" altLang="en-US" sz="4000">
              <a:solidFill>
                <a:schemeClr val="bg1"/>
              </a:solidFill>
              <a:latin typeface="Times New Roman" panose="02020603050405020304" pitchFamily="18" charset="0"/>
              <a:cs typeface="Times New Roman" panose="02020603050405020304" pitchFamily="18" charset="0"/>
            </a:endParaRPr>
          </a:p>
        </p:txBody>
      </p:sp>
      <p:sp>
        <p:nvSpPr>
          <p:cNvPr id="19" name="Rectangle 18">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B4B80AB5-3C0C-4A96-92C5-AB69F845F668}"/>
              </a:ext>
            </a:extLst>
          </p:cNvPr>
          <p:cNvSpPr>
            <a:spLocks noGrp="1"/>
          </p:cNvSpPr>
          <p:nvPr>
            <p:ph idx="1"/>
          </p:nvPr>
        </p:nvSpPr>
        <p:spPr>
          <a:xfrm>
            <a:off x="1155547" y="2217343"/>
            <a:ext cx="11702613" cy="3959619"/>
          </a:xfrm>
        </p:spPr>
        <p:txBody>
          <a:bodyPr>
            <a:normAutofit fontScale="92500" lnSpcReduction="20000"/>
          </a:bodyPr>
          <a:lstStyle/>
          <a:p>
            <a:pPr marL="0" indent="-457200" eaLnBrk="0" hangingPunct="0">
              <a:lnSpc>
                <a:spcPct val="150000"/>
              </a:lnSpc>
              <a:spcBef>
                <a:spcPts val="0"/>
              </a:spcBef>
              <a:buNone/>
            </a:pPr>
            <a:r>
              <a:rPr lang="en-US" altLang="zh-CN" sz="1100" dirty="0" err="1">
                <a:latin typeface="Times New Roman" panose="02020603050405020304" pitchFamily="18" charset="0"/>
                <a:cs typeface="Times New Roman" panose="02020603050405020304" pitchFamily="18" charset="0"/>
              </a:rPr>
              <a:t>Alvargonzález</a:t>
            </a:r>
            <a:r>
              <a:rPr lang="en-US" altLang="zh-CN" sz="1100" dirty="0">
                <a:latin typeface="Times New Roman" panose="02020603050405020304" pitchFamily="18" charset="0"/>
                <a:cs typeface="Times New Roman" panose="02020603050405020304" pitchFamily="18" charset="0"/>
              </a:rPr>
              <a:t>, D. (2011). </a:t>
            </a:r>
            <a:r>
              <a:rPr lang="en-US" altLang="zh-CN" sz="1100" dirty="0" err="1">
                <a:latin typeface="Times New Roman" panose="02020603050405020304" pitchFamily="18" charset="0"/>
                <a:cs typeface="Times New Roman" panose="02020603050405020304" pitchFamily="18" charset="0"/>
              </a:rPr>
              <a:t>Multidisciplinarity</a:t>
            </a:r>
            <a:r>
              <a:rPr lang="en-US" altLang="zh-CN" sz="1100" dirty="0">
                <a:latin typeface="Times New Roman" panose="02020603050405020304" pitchFamily="18" charset="0"/>
                <a:cs typeface="Times New Roman" panose="02020603050405020304" pitchFamily="18" charset="0"/>
              </a:rPr>
              <a:t>, interdisciplinarity, </a:t>
            </a:r>
            <a:r>
              <a:rPr lang="en-US" altLang="zh-CN" sz="1100" dirty="0" err="1">
                <a:latin typeface="Times New Roman" panose="02020603050405020304" pitchFamily="18" charset="0"/>
                <a:cs typeface="Times New Roman" panose="02020603050405020304" pitchFamily="18" charset="0"/>
              </a:rPr>
              <a:t>transdisciplinarity</a:t>
            </a:r>
            <a:r>
              <a:rPr lang="en-US" altLang="zh-CN" sz="1100" dirty="0">
                <a:latin typeface="Times New Roman" panose="02020603050405020304" pitchFamily="18" charset="0"/>
                <a:cs typeface="Times New Roman" panose="02020603050405020304" pitchFamily="18" charset="0"/>
              </a:rPr>
              <a:t>, and the sciences. International studies in the philosophy of science, 25, 387-403.</a:t>
            </a:r>
          </a:p>
          <a:p>
            <a:pPr marL="0" indent="-457200" eaLnBrk="0" hangingPunct="0">
              <a:lnSpc>
                <a:spcPct val="150000"/>
              </a:lnSpc>
              <a:spcBef>
                <a:spcPts val="0"/>
              </a:spcBef>
              <a:buNone/>
            </a:pPr>
            <a:r>
              <a:rPr lang="en-US" altLang="zh-CN" sz="1100" dirty="0" err="1">
                <a:latin typeface="Times New Roman" panose="02020603050405020304" pitchFamily="18" charset="0"/>
                <a:cs typeface="Times New Roman" panose="02020603050405020304" pitchFamily="18" charset="0"/>
              </a:rPr>
              <a:t>Bertalanffy</a:t>
            </a:r>
            <a:r>
              <a:rPr lang="en-US" altLang="zh-CN" sz="1100" dirty="0">
                <a:latin typeface="Times New Roman" panose="02020603050405020304" pitchFamily="18" charset="0"/>
                <a:cs typeface="Times New Roman" panose="02020603050405020304" pitchFamily="18" charset="0"/>
              </a:rPr>
              <a:t>, L.V. (2015). General System Theory: With a Foreword by Wolfgang </a:t>
            </a:r>
            <a:r>
              <a:rPr lang="en-US" altLang="zh-CN" sz="1100" dirty="0" err="1">
                <a:latin typeface="Times New Roman" panose="02020603050405020304" pitchFamily="18" charset="0"/>
                <a:cs typeface="Times New Roman" panose="02020603050405020304" pitchFamily="18" charset="0"/>
              </a:rPr>
              <a:t>Hofkirchner</a:t>
            </a:r>
            <a:r>
              <a:rPr lang="en-US" altLang="zh-CN" sz="1100" dirty="0">
                <a:latin typeface="Times New Roman" panose="02020603050405020304" pitchFamily="18" charset="0"/>
                <a:cs typeface="Times New Roman" panose="02020603050405020304" pitchFamily="18" charset="0"/>
              </a:rPr>
              <a:t> &amp; David Rousseau. New York: George </a:t>
            </a:r>
            <a:r>
              <a:rPr lang="en-US" altLang="zh-CN" sz="1100" dirty="0" err="1">
                <a:latin typeface="Times New Roman" panose="02020603050405020304" pitchFamily="18" charset="0"/>
                <a:cs typeface="Times New Roman" panose="02020603050405020304" pitchFamily="18" charset="0"/>
              </a:rPr>
              <a:t>Braziller</a:t>
            </a:r>
            <a:r>
              <a:rPr lang="en-US" altLang="zh-CN" sz="1100" dirty="0">
                <a:latin typeface="Times New Roman" panose="02020603050405020304" pitchFamily="18" charset="0"/>
                <a:cs typeface="Times New Roman" panose="02020603050405020304" pitchFamily="18" charset="0"/>
              </a:rPr>
              <a:t>.</a:t>
            </a:r>
          </a:p>
          <a:p>
            <a:pPr marL="0" indent="-457200" eaLnBrk="0" hangingPunct="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Branche, B. (2005). Reflective thinking. London: Athena Press.</a:t>
            </a:r>
          </a:p>
          <a:p>
            <a:pPr marL="0" indent="-457200" eaLnBrk="0" hangingPunct="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Brown, V. and Lambert, J. (2013). Collective learning for transformational change. New York: Routledge.</a:t>
            </a:r>
          </a:p>
          <a:p>
            <a:pPr marL="0" indent="-457200" eaLnBrk="0" hangingPunct="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Choi, B. C., &amp; Pak, A. W. (2007). </a:t>
            </a:r>
            <a:r>
              <a:rPr lang="en-US" altLang="zh-CN" sz="1100" dirty="0" err="1">
                <a:latin typeface="Times New Roman" panose="02020603050405020304" pitchFamily="18" charset="0"/>
                <a:cs typeface="Times New Roman" panose="02020603050405020304" pitchFamily="18" charset="0"/>
              </a:rPr>
              <a:t>Multidisciplinarity</a:t>
            </a:r>
            <a:r>
              <a:rPr lang="en-US" altLang="zh-CN" sz="1100" dirty="0">
                <a:latin typeface="Times New Roman" panose="02020603050405020304" pitchFamily="18" charset="0"/>
                <a:cs typeface="Times New Roman" panose="02020603050405020304" pitchFamily="18" charset="0"/>
              </a:rPr>
              <a:t>, interdisciplinarity, and </a:t>
            </a:r>
            <a:r>
              <a:rPr lang="en-US" altLang="zh-CN" sz="1100" dirty="0" err="1">
                <a:latin typeface="Times New Roman" panose="02020603050405020304" pitchFamily="18" charset="0"/>
                <a:cs typeface="Times New Roman" panose="02020603050405020304" pitchFamily="18" charset="0"/>
              </a:rPr>
              <a:t>transdisciplinarity</a:t>
            </a:r>
            <a:r>
              <a:rPr lang="en-US" altLang="zh-CN" sz="1100" dirty="0">
                <a:latin typeface="Times New Roman" panose="02020603050405020304" pitchFamily="18" charset="0"/>
                <a:cs typeface="Times New Roman" panose="02020603050405020304" pitchFamily="18" charset="0"/>
              </a:rPr>
              <a:t> in health research, services, education and policy. Clinical and Investigative Medicine, 29, 351-364.</a:t>
            </a:r>
          </a:p>
          <a:p>
            <a:pPr marL="0" indent="-457200" eaLnBrk="0" hangingPunct="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Cohn, R. TCI – Theme Centered Interaction. https://www.eppler-baden.ch/texte_he_e/tzi_e.htm</a:t>
            </a:r>
          </a:p>
          <a:p>
            <a:pPr marL="0" indent="-457200" eaLnBrk="0" hangingPunct="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Douglas, H. (2008). The role of values in expert reasoning. Public Affairs Quarterly, 22(1), 1-18.</a:t>
            </a:r>
          </a:p>
          <a:p>
            <a:pPr marL="0" indent="-457200" eaLnBrk="0" hangingPunct="0">
              <a:lnSpc>
                <a:spcPct val="150000"/>
              </a:lnSpc>
              <a:spcBef>
                <a:spcPts val="0"/>
              </a:spcBef>
              <a:buNone/>
            </a:pPr>
            <a:r>
              <a:rPr lang="en-US" altLang="zh-CN" sz="1100" dirty="0" err="1">
                <a:latin typeface="Times New Roman" panose="02020603050405020304" pitchFamily="18" charset="0"/>
                <a:cs typeface="Times New Roman" panose="02020603050405020304" pitchFamily="18" charset="0"/>
              </a:rPr>
              <a:t>Hofkirchner</a:t>
            </a:r>
            <a:r>
              <a:rPr lang="en-US" altLang="zh-CN" sz="1100" dirty="0">
                <a:latin typeface="Times New Roman" panose="02020603050405020304" pitchFamily="18" charset="0"/>
                <a:cs typeface="Times New Roman" panose="02020603050405020304" pitchFamily="18" charset="0"/>
              </a:rPr>
              <a:t>, W. (2017). </a:t>
            </a:r>
            <a:r>
              <a:rPr lang="en-US" altLang="zh-CN" sz="1100" dirty="0" err="1">
                <a:latin typeface="Times New Roman" panose="02020603050405020304" pitchFamily="18" charset="0"/>
                <a:cs typeface="Times New Roman" panose="02020603050405020304" pitchFamily="18" charset="0"/>
              </a:rPr>
              <a:t>Transdisciplinarity</a:t>
            </a:r>
            <a:r>
              <a:rPr lang="en-US" altLang="zh-CN" sz="1100" dirty="0">
                <a:latin typeface="Times New Roman" panose="02020603050405020304" pitchFamily="18" charset="0"/>
                <a:cs typeface="Times New Roman" panose="02020603050405020304" pitchFamily="18" charset="0"/>
              </a:rPr>
              <a:t> needs </a:t>
            </a:r>
            <a:r>
              <a:rPr lang="en-US" altLang="zh-CN" sz="1100" dirty="0" err="1">
                <a:latin typeface="Times New Roman" panose="02020603050405020304" pitchFamily="18" charset="0"/>
                <a:cs typeface="Times New Roman" panose="02020603050405020304" pitchFamily="18" charset="0"/>
              </a:rPr>
              <a:t>systemism</a:t>
            </a:r>
            <a:r>
              <a:rPr lang="en-US" altLang="zh-CN" sz="1100" dirty="0">
                <a:latin typeface="Times New Roman" panose="02020603050405020304" pitchFamily="18" charset="0"/>
                <a:cs typeface="Times New Roman" panose="02020603050405020304" pitchFamily="18" charset="0"/>
              </a:rPr>
              <a:t>. Systems, 5(1), 15.</a:t>
            </a:r>
          </a:p>
          <a:p>
            <a:pPr marL="0" indent="-457200" eaLnBrk="0" hangingPunct="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Laszlo, E. (1972). Introduction to systems philosophy: Toward a new paradigm of contemporary thought. New York: Routledge.</a:t>
            </a:r>
          </a:p>
          <a:p>
            <a:pPr marL="0" indent="-45720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Li, B., Chen, C. and Hu, B. (2016). Governing urbanization and the New Urbanization Plan in China. Environment and Urbanization, 28, pp.515-534</a:t>
            </a:r>
          </a:p>
          <a:p>
            <a:pPr marL="0" indent="-45720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MISTRA URBAN FUTURES. https://www.insideflows.org/project/mifra-urban-futures/</a:t>
            </a:r>
          </a:p>
          <a:p>
            <a:pPr marL="0" indent="-457200">
              <a:lnSpc>
                <a:spcPct val="150000"/>
              </a:lnSpc>
              <a:spcBef>
                <a:spcPts val="0"/>
              </a:spcBef>
              <a:buNone/>
            </a:pPr>
            <a:r>
              <a:rPr lang="en-US" altLang="zh-CN" sz="1100" dirty="0" err="1">
                <a:latin typeface="Times New Roman" panose="02020603050405020304" pitchFamily="18" charset="0"/>
                <a:cs typeface="Times New Roman" panose="02020603050405020304" pitchFamily="18" charset="0"/>
              </a:rPr>
              <a:t>Muqri</a:t>
            </a:r>
            <a:r>
              <a:rPr lang="en-US" altLang="zh-CN" sz="1100" dirty="0">
                <a:latin typeface="Times New Roman" panose="02020603050405020304" pitchFamily="18" charset="0"/>
                <a:cs typeface="Times New Roman" panose="02020603050405020304" pitchFamily="18" charset="0"/>
              </a:rPr>
              <a:t> </a:t>
            </a:r>
            <a:r>
              <a:rPr lang="en-US" altLang="zh-CN" sz="1100" dirty="0" err="1">
                <a:latin typeface="Times New Roman" panose="02020603050405020304" pitchFamily="18" charset="0"/>
                <a:cs typeface="Times New Roman" panose="02020603050405020304" pitchFamily="18" charset="0"/>
              </a:rPr>
              <a:t>Jela</a:t>
            </a:r>
            <a:r>
              <a:rPr lang="en-US" altLang="zh-CN" sz="1100" dirty="0">
                <a:latin typeface="Times New Roman" panose="02020603050405020304" pitchFamily="18" charset="0"/>
                <a:cs typeface="Times New Roman" panose="02020603050405020304" pitchFamily="18" charset="0"/>
              </a:rPr>
              <a:t>. Site Inventory Analysis and Synthesis. https://www.pinterest.com/pin/770185973754980002/</a:t>
            </a:r>
          </a:p>
          <a:p>
            <a:pPr marL="0" indent="-457200">
              <a:lnSpc>
                <a:spcPct val="150000"/>
              </a:lnSpc>
              <a:spcBef>
                <a:spcPts val="0"/>
              </a:spcBef>
              <a:buNone/>
            </a:pPr>
            <a:r>
              <a:rPr lang="en-US" altLang="zh-CN" sz="1100" dirty="0" err="1">
                <a:latin typeface="Times New Roman" panose="02020603050405020304" pitchFamily="18" charset="0"/>
                <a:cs typeface="Times New Roman" panose="02020603050405020304" pitchFamily="18" charset="0"/>
              </a:rPr>
              <a:t>Kerne</a:t>
            </a:r>
            <a:r>
              <a:rPr lang="en-US" altLang="zh-CN" sz="1100" dirty="0">
                <a:latin typeface="Times New Roman" panose="02020603050405020304" pitchFamily="18" charset="0"/>
                <a:cs typeface="Times New Roman" panose="02020603050405020304" pitchFamily="18" charset="0"/>
              </a:rPr>
              <a:t>, A. (2005). Doing interface ecology: the practice of </a:t>
            </a:r>
            <a:r>
              <a:rPr lang="en-US" altLang="zh-CN" sz="1100" dirty="0" err="1">
                <a:latin typeface="Times New Roman" panose="02020603050405020304" pitchFamily="18" charset="0"/>
                <a:cs typeface="Times New Roman" panose="02020603050405020304" pitchFamily="18" charset="0"/>
              </a:rPr>
              <a:t>metadisciplinary</a:t>
            </a:r>
            <a:r>
              <a:rPr lang="en-US" altLang="zh-CN" sz="1100" dirty="0">
                <a:latin typeface="Times New Roman" panose="02020603050405020304" pitchFamily="18" charset="0"/>
                <a:cs typeface="Times New Roman" panose="02020603050405020304" pitchFamily="18" charset="0"/>
              </a:rPr>
              <a:t>. In ACM SIGGRAPH 2005 Electronic Art and Animation Catalog, 181-185.</a:t>
            </a:r>
          </a:p>
          <a:p>
            <a:pPr marL="0" indent="-45720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Klein, J. T. (2004). Prospects for </a:t>
            </a:r>
            <a:r>
              <a:rPr lang="en-US" altLang="zh-CN" sz="1100" dirty="0" err="1">
                <a:latin typeface="Times New Roman" panose="02020603050405020304" pitchFamily="18" charset="0"/>
                <a:cs typeface="Times New Roman" panose="02020603050405020304" pitchFamily="18" charset="0"/>
              </a:rPr>
              <a:t>transdisciplinarity</a:t>
            </a:r>
            <a:r>
              <a:rPr lang="en-US" altLang="zh-CN" sz="1100" dirty="0">
                <a:latin typeface="Times New Roman" panose="02020603050405020304" pitchFamily="18" charset="0"/>
                <a:cs typeface="Times New Roman" panose="02020603050405020304" pitchFamily="18" charset="0"/>
              </a:rPr>
              <a:t>. Futures, 36, 515-526.</a:t>
            </a:r>
          </a:p>
          <a:p>
            <a:pPr marL="0" indent="-45720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Klein, J. T. (2010). A taxonomy of interdisciplinarity. The Oxford handbook of interdisciplinarity, 15, 15-30.</a:t>
            </a:r>
          </a:p>
          <a:p>
            <a:pPr marL="0" indent="-45720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Resnik, B. D. (2020, December 23). What Is Ethics in Research &amp; Why Is It Important? National institute of environmental health sciences. https://www.niehs.nih.gov/research/resources/bioethics/whatis/index.cfm</a:t>
            </a:r>
          </a:p>
          <a:p>
            <a:pPr marL="0" indent="-45720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Ritchey, T. (2011). Wicked problems–social messes: Decision support modelling with morphological analysis. Springer Science &amp; Business Media.</a:t>
            </a:r>
          </a:p>
          <a:p>
            <a:pPr marL="0" indent="-45720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Rousseau, D., &amp; </a:t>
            </a:r>
            <a:r>
              <a:rPr lang="en-US" altLang="zh-CN" sz="1100" dirty="0" err="1">
                <a:latin typeface="Times New Roman" panose="02020603050405020304" pitchFamily="18" charset="0"/>
                <a:cs typeface="Times New Roman" panose="02020603050405020304" pitchFamily="18" charset="0"/>
              </a:rPr>
              <a:t>Wilby</a:t>
            </a:r>
            <a:r>
              <a:rPr lang="en-US" altLang="zh-CN" sz="1100" dirty="0">
                <a:latin typeface="Times New Roman" panose="02020603050405020304" pitchFamily="18" charset="0"/>
                <a:cs typeface="Times New Roman" panose="02020603050405020304" pitchFamily="18" charset="0"/>
              </a:rPr>
              <a:t>, J. (2014). Moving from disciplinarity to </a:t>
            </a:r>
            <a:r>
              <a:rPr lang="en-US" altLang="zh-CN" sz="1100" dirty="0" err="1">
                <a:latin typeface="Times New Roman" panose="02020603050405020304" pitchFamily="18" charset="0"/>
                <a:cs typeface="Times New Roman" panose="02020603050405020304" pitchFamily="18" charset="0"/>
              </a:rPr>
              <a:t>transdisciplinarity</a:t>
            </a:r>
            <a:r>
              <a:rPr lang="en-US" altLang="zh-CN" sz="1100" dirty="0">
                <a:latin typeface="Times New Roman" panose="02020603050405020304" pitchFamily="18" charset="0"/>
                <a:cs typeface="Times New Roman" panose="02020603050405020304" pitchFamily="18" charset="0"/>
              </a:rPr>
              <a:t> in the service of </a:t>
            </a:r>
            <a:r>
              <a:rPr lang="en-US" altLang="zh-CN" sz="1100" dirty="0" err="1">
                <a:latin typeface="Times New Roman" panose="02020603050405020304" pitchFamily="18" charset="0"/>
                <a:cs typeface="Times New Roman" panose="02020603050405020304" pitchFamily="18" charset="0"/>
              </a:rPr>
              <a:t>thrivable</a:t>
            </a:r>
            <a:r>
              <a:rPr lang="en-US" altLang="zh-CN" sz="1100" dirty="0">
                <a:latin typeface="Times New Roman" panose="02020603050405020304" pitchFamily="18" charset="0"/>
                <a:cs typeface="Times New Roman" panose="02020603050405020304" pitchFamily="18" charset="0"/>
              </a:rPr>
              <a:t> systems. Systems Research and Behavioral Science, 31, 666-677.</a:t>
            </a:r>
          </a:p>
          <a:p>
            <a:pPr marL="0" indent="-457200">
              <a:lnSpc>
                <a:spcPct val="150000"/>
              </a:lnSpc>
              <a:spcBef>
                <a:spcPts val="0"/>
              </a:spcBef>
              <a:buNone/>
            </a:pPr>
            <a:r>
              <a:rPr lang="en-US" altLang="zh-CN" sz="1100" dirty="0">
                <a:latin typeface="Times New Roman" panose="02020603050405020304" pitchFamily="18" charset="0"/>
                <a:cs typeface="Times New Roman" panose="02020603050405020304" pitchFamily="18" charset="0"/>
              </a:rPr>
              <a:t>Von </a:t>
            </a:r>
            <a:r>
              <a:rPr lang="en-US" altLang="zh-CN" sz="1100" dirty="0" err="1">
                <a:latin typeface="Times New Roman" panose="02020603050405020304" pitchFamily="18" charset="0"/>
                <a:cs typeface="Times New Roman" panose="02020603050405020304" pitchFamily="18" charset="0"/>
              </a:rPr>
              <a:t>Bertalanffy</a:t>
            </a:r>
            <a:r>
              <a:rPr lang="en-US" altLang="zh-CN" sz="1100" dirty="0">
                <a:latin typeface="Times New Roman" panose="02020603050405020304" pitchFamily="18" charset="0"/>
                <a:cs typeface="Times New Roman" panose="02020603050405020304" pitchFamily="18" charset="0"/>
              </a:rPr>
              <a:t>, L. (1950). An outline of general system theory. British Journal for the Philosophy of Science, 1, 134–165.</a:t>
            </a:r>
          </a:p>
          <a:p>
            <a:pPr marL="0" indent="-720000" eaLnBrk="0" hangingPunct="0">
              <a:spcBef>
                <a:spcPts val="0"/>
              </a:spcBef>
              <a:buNone/>
            </a:pPr>
            <a:endParaRPr lang="en-US" altLang="zh-CN" sz="1100" dirty="0">
              <a:latin typeface="Times New Roman" panose="02020603050405020304" pitchFamily="18" charset="0"/>
              <a:cs typeface="Times New Roman" panose="02020603050405020304" pitchFamily="18" charset="0"/>
            </a:endParaRPr>
          </a:p>
          <a:p>
            <a:pPr marL="0" indent="0">
              <a:buNone/>
            </a:pPr>
            <a:endParaRPr lang="zh-CN" altLang="en-US" sz="1100" dirty="0"/>
          </a:p>
        </p:txBody>
      </p:sp>
    </p:spTree>
    <p:extLst>
      <p:ext uri="{BB962C8B-B14F-4D97-AF65-F5344CB8AC3E}">
        <p14:creationId xmlns:p14="http://schemas.microsoft.com/office/powerpoint/2010/main" val="37799731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14" name="Picture 13" descr="Magnifying glass on clear background">
            <a:extLst>
              <a:ext uri="{FF2B5EF4-FFF2-40B4-BE49-F238E27FC236}">
                <a16:creationId xmlns:a16="http://schemas.microsoft.com/office/drawing/2014/main" id="{EE966E38-8BB8-4F34-847B-806046AAE775}"/>
              </a:ext>
            </a:extLst>
          </p:cNvPr>
          <p:cNvPicPr>
            <a:picLocks noChangeAspect="1"/>
          </p:cNvPicPr>
          <p:nvPr/>
        </p:nvPicPr>
        <p:blipFill rotWithShape="1">
          <a:blip r:embed="rId3">
            <a:alphaModFix amt="60000"/>
          </a:blip>
          <a:srcRect b="15730"/>
          <a:stretch/>
        </p:blipFill>
        <p:spPr>
          <a:xfrm>
            <a:off x="-1" y="10"/>
            <a:ext cx="12192001" cy="6857990"/>
          </a:xfrm>
          <a:prstGeom prst="rect">
            <a:avLst/>
          </a:prstGeom>
        </p:spPr>
      </p:pic>
      <p:sp>
        <p:nvSpPr>
          <p:cNvPr id="3" name="内容占位符 2">
            <a:extLst>
              <a:ext uri="{FF2B5EF4-FFF2-40B4-BE49-F238E27FC236}">
                <a16:creationId xmlns:a16="http://schemas.microsoft.com/office/drawing/2014/main" id="{6917BB90-E89A-4DE8-A32C-CFD68BBB01FC}"/>
              </a:ext>
            </a:extLst>
          </p:cNvPr>
          <p:cNvSpPr>
            <a:spLocks noGrp="1"/>
          </p:cNvSpPr>
          <p:nvPr>
            <p:ph idx="1"/>
          </p:nvPr>
        </p:nvSpPr>
        <p:spPr>
          <a:xfrm>
            <a:off x="3871807" y="2790796"/>
            <a:ext cx="4897819" cy="1276405"/>
          </a:xfrm>
        </p:spPr>
        <p:txBody>
          <a:bodyPr>
            <a:normAutofit/>
          </a:bodyPr>
          <a:lstStyle/>
          <a:p>
            <a:pPr marL="0" indent="0">
              <a:buNone/>
            </a:pPr>
            <a:r>
              <a:rPr lang="en-US" altLang="zh-CN" sz="7200" dirty="0">
                <a:solidFill>
                  <a:srgbClr val="FFFFFF"/>
                </a:solidFill>
                <a:latin typeface="Times New Roman" panose="02020603050405020304" pitchFamily="18" charset="0"/>
                <a:cs typeface="Times New Roman" panose="02020603050405020304" pitchFamily="18" charset="0"/>
              </a:rPr>
              <a:t>Thank you!</a:t>
            </a:r>
            <a:endParaRPr lang="zh-CN" altLang="en-US" sz="7200"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876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79C93C42-3BA3-49E5-83A9-3123A3597C45}"/>
              </a:ext>
            </a:extLst>
          </p:cNvPr>
          <p:cNvSpPr>
            <a:spLocks noGrp="1"/>
          </p:cNvSpPr>
          <p:nvPr>
            <p:ph type="title"/>
          </p:nvPr>
        </p:nvSpPr>
        <p:spPr>
          <a:xfrm>
            <a:off x="526073" y="4756638"/>
            <a:ext cx="11139854" cy="930447"/>
          </a:xfrm>
        </p:spPr>
        <p:txBody>
          <a:bodyPr vert="horz" lIns="91440" tIns="45720" rIns="91440" bIns="45720" rtlCol="0" anchor="b">
            <a:normAutofit/>
          </a:bodyPr>
          <a:lstStyle/>
          <a:p>
            <a:pPr algn="ctr"/>
            <a:r>
              <a:rPr lang="en-US" altLang="zh-CN" sz="3400" kern="1200" dirty="0">
                <a:solidFill>
                  <a:schemeClr val="bg1"/>
                </a:solidFill>
                <a:latin typeface="Times New Roman" panose="02020603050405020304" pitchFamily="18" charset="0"/>
                <a:cs typeface="Times New Roman" panose="02020603050405020304" pitchFamily="18" charset="0"/>
              </a:rPr>
              <a:t>S</a:t>
            </a:r>
            <a:r>
              <a:rPr lang="en-US" altLang="zh-CN" sz="3400" kern="1200" dirty="0">
                <a:solidFill>
                  <a:schemeClr val="bg1"/>
                </a:solidFill>
                <a:effectLst/>
                <a:latin typeface="Times New Roman" panose="02020603050405020304" pitchFamily="18" charset="0"/>
                <a:cs typeface="Times New Roman" panose="02020603050405020304" pitchFamily="18" charset="0"/>
              </a:rPr>
              <a:t>ystem thinking is best suited for transdisciplinary studies</a:t>
            </a:r>
            <a:endParaRPr lang="en-US" altLang="zh-CN" sz="3400" kern="1200" dirty="0">
              <a:solidFill>
                <a:schemeClr val="bg1"/>
              </a:solidFill>
              <a:latin typeface="Times New Roman" panose="02020603050405020304" pitchFamily="18" charset="0"/>
              <a:cs typeface="Times New Roman" panose="02020603050405020304" pitchFamily="18" charset="0"/>
            </a:endParaRPr>
          </a:p>
        </p:txBody>
      </p:sp>
      <p:pic>
        <p:nvPicPr>
          <p:cNvPr id="4" name="内容占位符 3" descr="图示&#10;&#10;描述已自动生成">
            <a:extLst>
              <a:ext uri="{FF2B5EF4-FFF2-40B4-BE49-F238E27FC236}">
                <a16:creationId xmlns:a16="http://schemas.microsoft.com/office/drawing/2014/main" id="{FD1B4EA0-5507-48BF-A1F3-3092DE12DF2C}"/>
              </a:ext>
            </a:extLst>
          </p:cNvPr>
          <p:cNvPicPr>
            <a:picLocks noChangeAspect="1"/>
          </p:cNvPicPr>
          <p:nvPr/>
        </p:nvPicPr>
        <p:blipFill>
          <a:blip r:embed="rId3"/>
          <a:stretch>
            <a:fillRect/>
          </a:stretch>
        </p:blipFill>
        <p:spPr>
          <a:xfrm>
            <a:off x="3243265" y="307731"/>
            <a:ext cx="5650371" cy="3997637"/>
          </a:xfrm>
          <a:prstGeom prst="rect">
            <a:avLst/>
          </a:prstGeom>
        </p:spPr>
      </p:pic>
      <p:cxnSp>
        <p:nvCxnSpPr>
          <p:cNvPr id="47" name="Straight Connector 46">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8" name="副标题 2">
            <a:extLst>
              <a:ext uri="{FF2B5EF4-FFF2-40B4-BE49-F238E27FC236}">
                <a16:creationId xmlns:a16="http://schemas.microsoft.com/office/drawing/2014/main" id="{F01E1883-2CF5-466B-885F-A2188431FFE7}"/>
              </a:ext>
            </a:extLst>
          </p:cNvPr>
          <p:cNvSpPr txBox="1">
            <a:spLocks/>
          </p:cNvSpPr>
          <p:nvPr/>
        </p:nvSpPr>
        <p:spPr>
          <a:xfrm>
            <a:off x="4639210" y="81503"/>
            <a:ext cx="3180096" cy="597389"/>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000" dirty="0">
                <a:latin typeface="Arial" panose="020B0604020202020204" pitchFamily="34" charset="0"/>
                <a:cs typeface="Arial" panose="020B0604020202020204" pitchFamily="34" charset="0"/>
              </a:rPr>
              <a:t>   </a:t>
            </a:r>
            <a:r>
              <a:rPr lang="en-US" altLang="zh-CN" sz="2000" dirty="0">
                <a:latin typeface="Times New Roman" panose="02020603050405020304" pitchFamily="18" charset="0"/>
                <a:cs typeface="Times New Roman" panose="02020603050405020304" pitchFamily="18" charset="0"/>
              </a:rPr>
              <a:t>Modelling Systems</a:t>
            </a:r>
            <a:endParaRPr lang="en-US" altLang="zh-CN" sz="2000" dirty="0">
              <a:solidFill>
                <a:schemeClr val="tx1">
                  <a:alpha val="6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0355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352170BE-24AC-457E-A30D-E6517DEA0B64}"/>
              </a:ext>
            </a:extLst>
          </p:cNvPr>
          <p:cNvSpPr>
            <a:spLocks noGrp="1"/>
          </p:cNvSpPr>
          <p:nvPr>
            <p:ph type="title"/>
          </p:nvPr>
        </p:nvSpPr>
        <p:spPr>
          <a:xfrm>
            <a:off x="1159933" y="995318"/>
            <a:ext cx="9872134" cy="1193968"/>
          </a:xfrm>
          <a:solidFill>
            <a:srgbClr val="FFFFFF"/>
          </a:solidFill>
          <a:ln w="38100">
            <a:solidFill>
              <a:srgbClr val="7F7F7F"/>
            </a:solidFill>
            <a:miter lim="800000"/>
          </a:ln>
        </p:spPr>
        <p:txBody>
          <a:bodyPr vert="horz" lIns="91440" tIns="45720" rIns="91440" bIns="45720" rtlCol="0" anchor="ctr">
            <a:normAutofit/>
          </a:bodyPr>
          <a:lstStyle/>
          <a:p>
            <a:pPr algn="ctr"/>
            <a:r>
              <a:rPr lang="en-US" altLang="zh-CN" sz="3600" kern="1200" dirty="0">
                <a:solidFill>
                  <a:srgbClr val="3F3F3F"/>
                </a:solidFill>
                <a:latin typeface="Times New Roman" panose="02020603050405020304" pitchFamily="18" charset="0"/>
                <a:cs typeface="Times New Roman" panose="02020603050405020304" pitchFamily="18" charset="0"/>
              </a:rPr>
              <a:t>Disciplines and </a:t>
            </a:r>
            <a:r>
              <a:rPr lang="en-US" altLang="zh-CN" sz="3600" kern="1200" dirty="0" err="1">
                <a:solidFill>
                  <a:srgbClr val="3F3F3F"/>
                </a:solidFill>
                <a:latin typeface="Times New Roman" panose="02020603050405020304" pitchFamily="18" charset="0"/>
                <a:cs typeface="Times New Roman" panose="02020603050405020304" pitchFamily="18" charset="0"/>
              </a:rPr>
              <a:t>Transdisciplinarity</a:t>
            </a:r>
            <a:endParaRPr lang="en-US" altLang="zh-CN" sz="3600" kern="1200" dirty="0">
              <a:solidFill>
                <a:srgbClr val="3F3F3F"/>
              </a:solidFill>
              <a:latin typeface="Times New Roman" panose="02020603050405020304" pitchFamily="18" charset="0"/>
              <a:cs typeface="Times New Roman" panose="02020603050405020304" pitchFamily="18" charset="0"/>
            </a:endParaRPr>
          </a:p>
        </p:txBody>
      </p:sp>
      <p:sp>
        <p:nvSpPr>
          <p:cNvPr id="4" name="内容占位符 2">
            <a:extLst>
              <a:ext uri="{FF2B5EF4-FFF2-40B4-BE49-F238E27FC236}">
                <a16:creationId xmlns:a16="http://schemas.microsoft.com/office/drawing/2014/main" id="{02DAC868-16C8-4140-A28C-F2972EFFC5F7}"/>
              </a:ext>
            </a:extLst>
          </p:cNvPr>
          <p:cNvSpPr>
            <a:spLocks noGrp="1"/>
          </p:cNvSpPr>
          <p:nvPr>
            <p:ph sz="half" idx="1"/>
          </p:nvPr>
        </p:nvSpPr>
        <p:spPr>
          <a:xfrm>
            <a:off x="1476915" y="2888250"/>
            <a:ext cx="4297351" cy="2959777"/>
          </a:xfrm>
        </p:spPr>
        <p:txBody>
          <a:bodyPr vert="horz" lIns="91440" tIns="45720" rIns="91440" bIns="45720" rtlCol="0" anchor="t">
            <a:normAutofit/>
          </a:bodyPr>
          <a:lstStyle/>
          <a:p>
            <a:r>
              <a:rPr lang="en-US" altLang="zh-CN" sz="2000" dirty="0">
                <a:latin typeface="Times New Roman" panose="02020603050405020304" pitchFamily="18" charset="0"/>
                <a:cs typeface="Times New Roman" panose="02020603050405020304" pitchFamily="18" charset="0"/>
              </a:rPr>
              <a:t>Aims:  </a:t>
            </a:r>
            <a:r>
              <a:rPr lang="en-US" altLang="zh-CN" sz="2000" dirty="0">
                <a:effectLst/>
                <a:latin typeface="Times New Roman" panose="02020603050405020304" pitchFamily="18" charset="0"/>
                <a:cs typeface="Times New Roman" panose="02020603050405020304" pitchFamily="18" charset="0"/>
              </a:rPr>
              <a:t>problems    </a:t>
            </a: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r>
              <a:rPr lang="en-US" altLang="zh-CN" sz="2000" dirty="0">
                <a:latin typeface="Times New Roman" panose="02020603050405020304" pitchFamily="18" charset="0"/>
                <a:cs typeface="Times New Roman" panose="02020603050405020304" pitchFamily="18" charset="0"/>
              </a:rPr>
              <a:t>Scope: </a:t>
            </a:r>
            <a:r>
              <a:rPr lang="en-US" altLang="zh-CN" sz="2000" dirty="0">
                <a:effectLst/>
                <a:latin typeface="Times New Roman" panose="02020603050405020304" pitchFamily="18" charset="0"/>
                <a:cs typeface="Times New Roman" panose="02020603050405020304" pitchFamily="18" charset="0"/>
              </a:rPr>
              <a:t>a piece of reality </a:t>
            </a:r>
          </a:p>
          <a:p>
            <a:pPr marL="0" indent="0">
              <a:buNone/>
            </a:pPr>
            <a:endParaRPr lang="en-US" altLang="zh-CN" sz="2000" dirty="0">
              <a:latin typeface="Times New Roman" panose="02020603050405020304" pitchFamily="18" charset="0"/>
              <a:cs typeface="Times New Roman" panose="02020603050405020304" pitchFamily="18" charset="0"/>
            </a:endParaRPr>
          </a:p>
          <a:p>
            <a:pPr marL="0"/>
            <a:endParaRPr lang="en-US" altLang="zh-CN" sz="2000" dirty="0">
              <a:latin typeface="Times New Roman" panose="02020603050405020304" pitchFamily="18" charset="0"/>
              <a:cs typeface="Times New Roman" panose="02020603050405020304" pitchFamily="18" charset="0"/>
            </a:endParaRPr>
          </a:p>
          <a:p>
            <a:pPr marL="228600" marR="0" lvl="0" fontAlgn="auto">
              <a:spcBef>
                <a:spcPts val="1000"/>
              </a:spcBef>
              <a:spcAft>
                <a:spcPts val="0"/>
              </a:spcAft>
              <a:buClrTx/>
              <a:buSzTx/>
              <a:defRPr/>
            </a:pPr>
            <a:r>
              <a:rPr lang="en-US" altLang="zh-CN" sz="2000" dirty="0">
                <a:latin typeface="Times New Roman" panose="02020603050405020304" pitchFamily="18" charset="0"/>
                <a:cs typeface="Times New Roman" panose="02020603050405020304" pitchFamily="18" charset="0"/>
              </a:rPr>
              <a:t>Tools: </a:t>
            </a:r>
            <a:r>
              <a:rPr lang="en-US" altLang="zh-CN" sz="2000" dirty="0" err="1">
                <a:effectLst/>
                <a:latin typeface="Times New Roman" panose="02020603050405020304" pitchFamily="18" charset="0"/>
                <a:cs typeface="Times New Roman" panose="02020603050405020304" pitchFamily="18" charset="0"/>
              </a:rPr>
              <a:t>generalisations</a:t>
            </a:r>
            <a:endParaRPr kumimoji="0" lang="en-US" altLang="zh-CN" sz="2000" b="0" i="0" u="none" strike="noStrike" cap="none" spc="0" normalizeH="0" baseline="0" noProof="0" dirty="0">
              <a:ln>
                <a:noFill/>
              </a:ln>
              <a:effectLst/>
              <a:uLnTx/>
              <a:uFillTx/>
              <a:latin typeface="Times New Roman" panose="02020603050405020304" pitchFamily="18" charset="0"/>
              <a:cs typeface="Times New Roman" panose="02020603050405020304" pitchFamily="18" charset="0"/>
            </a:endParaRPr>
          </a:p>
          <a:p>
            <a:endParaRPr lang="en-US" altLang="zh-CN" sz="2000" dirty="0"/>
          </a:p>
        </p:txBody>
      </p:sp>
      <p:cxnSp>
        <p:nvCxnSpPr>
          <p:cNvPr id="12" name="Straight Connector 11">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5" name="内容占位符 3">
            <a:extLst>
              <a:ext uri="{FF2B5EF4-FFF2-40B4-BE49-F238E27FC236}">
                <a16:creationId xmlns:a16="http://schemas.microsoft.com/office/drawing/2014/main" id="{AFB690A1-ED58-4DF5-841D-29438F39E03D}"/>
              </a:ext>
            </a:extLst>
          </p:cNvPr>
          <p:cNvSpPr txBox="1">
            <a:spLocks/>
          </p:cNvSpPr>
          <p:nvPr/>
        </p:nvSpPr>
        <p:spPr>
          <a:xfrm>
            <a:off x="6417731" y="2888250"/>
            <a:ext cx="4292594" cy="295977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000" dirty="0">
                <a:latin typeface="Times New Roman" panose="02020603050405020304" pitchFamily="18" charset="0"/>
                <a:cs typeface="Times New Roman" panose="02020603050405020304" pitchFamily="18" charset="0"/>
              </a:rPr>
              <a:t>Aims: complex problems</a:t>
            </a: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r>
              <a:rPr lang="en-US" altLang="zh-CN" sz="2000" dirty="0">
                <a:latin typeface="Times New Roman" panose="02020603050405020304" pitchFamily="18" charset="0"/>
                <a:cs typeface="Times New Roman" panose="02020603050405020304" pitchFamily="18" charset="0"/>
              </a:rPr>
              <a:t>Scope: a bigger picture of reality</a:t>
            </a:r>
          </a:p>
          <a:p>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pPr>
              <a:defRPr/>
            </a:pPr>
            <a:r>
              <a:rPr lang="en-US" altLang="zh-CN" sz="2000" dirty="0">
                <a:latin typeface="Times New Roman" panose="02020603050405020304" pitchFamily="18" charset="0"/>
                <a:cs typeface="Times New Roman" panose="02020603050405020304" pitchFamily="18" charset="0"/>
              </a:rPr>
              <a:t>Tools: similarities  across disciplines</a:t>
            </a:r>
          </a:p>
          <a:p>
            <a:endParaRPr lang="en-US" altLang="zh-CN" sz="2000" dirty="0"/>
          </a:p>
        </p:txBody>
      </p:sp>
    </p:spTree>
    <p:extLst>
      <p:ext uri="{BB962C8B-B14F-4D97-AF65-F5344CB8AC3E}">
        <p14:creationId xmlns:p14="http://schemas.microsoft.com/office/powerpoint/2010/main" val="300507492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2" name="Straight Connector 31">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4539556"/>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35795"/>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标题 4"/>
          <p:cNvSpPr>
            <a:spLocks noGrp="1"/>
          </p:cNvSpPr>
          <p:nvPr>
            <p:ph type="title"/>
          </p:nvPr>
        </p:nvSpPr>
        <p:spPr>
          <a:xfrm>
            <a:off x="526073" y="4756638"/>
            <a:ext cx="11139854" cy="930447"/>
          </a:xfrm>
        </p:spPr>
        <p:txBody>
          <a:bodyPr vert="horz" lIns="91440" tIns="45720" rIns="91440" bIns="45720" rtlCol="0" anchor="b">
            <a:normAutofit/>
          </a:bodyPr>
          <a:lstStyle/>
          <a:p>
            <a:pPr algn="ctr"/>
            <a:r>
              <a:rPr lang="en-US" altLang="zh-CN" sz="4600" kern="1200" dirty="0">
                <a:solidFill>
                  <a:schemeClr val="bg1"/>
                </a:solidFill>
                <a:latin typeface="Times New Roman" panose="02020603050405020304" pitchFamily="18" charset="0"/>
                <a:cs typeface="Times New Roman" panose="02020603050405020304" pitchFamily="18" charset="0"/>
              </a:rPr>
              <a:t>T</a:t>
            </a:r>
            <a:r>
              <a:rPr lang="en-US" altLang="zh-CN" sz="4600" kern="1200" dirty="0">
                <a:solidFill>
                  <a:schemeClr val="bg1"/>
                </a:solidFill>
                <a:effectLst/>
                <a:latin typeface="Times New Roman" panose="02020603050405020304" pitchFamily="18" charset="0"/>
                <a:cs typeface="Times New Roman" panose="02020603050405020304" pitchFamily="18" charset="0"/>
              </a:rPr>
              <a:t>he systems way of thinking:  </a:t>
            </a:r>
            <a:r>
              <a:rPr lang="en-US" altLang="zh-CN" sz="4600" kern="1200" dirty="0" err="1">
                <a:solidFill>
                  <a:schemeClr val="bg1"/>
                </a:solidFill>
                <a:effectLst/>
                <a:latin typeface="Times New Roman" panose="02020603050405020304" pitchFamily="18" charset="0"/>
                <a:cs typeface="Times New Roman" panose="02020603050405020304" pitchFamily="18" charset="0"/>
              </a:rPr>
              <a:t>integrativism</a:t>
            </a:r>
            <a:endParaRPr lang="en-US" altLang="zh-CN" sz="4600" kern="1200" dirty="0">
              <a:solidFill>
                <a:schemeClr val="bg1"/>
              </a:solidFill>
              <a:latin typeface="Times New Roman" panose="02020603050405020304" pitchFamily="18" charset="0"/>
              <a:cs typeface="Times New Roman" panose="02020603050405020304" pitchFamily="18" charset="0"/>
            </a:endParaRPr>
          </a:p>
        </p:txBody>
      </p:sp>
      <p:pic>
        <p:nvPicPr>
          <p:cNvPr id="8" name="内容占位符 7" descr="图标&#10;&#10;描述已自动生成"/>
          <p:cNvPicPr>
            <a:picLocks noChangeAspect="1"/>
          </p:cNvPicPr>
          <p:nvPr/>
        </p:nvPicPr>
        <p:blipFill>
          <a:blip r:embed="rId2"/>
          <a:stretch>
            <a:fillRect/>
          </a:stretch>
        </p:blipFill>
        <p:spPr>
          <a:xfrm>
            <a:off x="3630867" y="307731"/>
            <a:ext cx="4875167" cy="3997637"/>
          </a:xfrm>
          <a:prstGeom prst="rect">
            <a:avLst/>
          </a:prstGeom>
        </p:spPr>
      </p:pic>
      <p:cxnSp>
        <p:nvCxnSpPr>
          <p:cNvPr id="36" name="Straight Connector 35">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5746932"/>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6468601"/>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6EEA9032-3400-497F-A1E5-0B83BA4ACD0F}"/>
              </a:ext>
            </a:extLst>
          </p:cNvPr>
          <p:cNvSpPr txBox="1"/>
          <p:nvPr/>
        </p:nvSpPr>
        <p:spPr>
          <a:xfrm>
            <a:off x="1378396" y="2543928"/>
            <a:ext cx="2730500" cy="583565"/>
          </a:xfrm>
          <a:prstGeom prst="rect">
            <a:avLst/>
          </a:prstGeom>
          <a:noFill/>
        </p:spPr>
        <p:txBody>
          <a:bodyPr wrap="square" rtlCol="0">
            <a:spAutoFit/>
          </a:bodyPr>
          <a:lstStyle/>
          <a:p>
            <a:r>
              <a:rPr lang="en-US" altLang="zh-CN" sz="3200" dirty="0">
                <a:solidFill>
                  <a:srgbClr val="000000"/>
                </a:solidFill>
                <a:latin typeface="Times New Roman" panose="02020603050405020304" pitchFamily="18" charset="0"/>
                <a:cs typeface="Times New Roman" panose="02020603050405020304" pitchFamily="18" charset="0"/>
              </a:rPr>
              <a:t>U</a:t>
            </a:r>
            <a:r>
              <a:rPr lang="en-US" altLang="zh-CN" sz="3200" dirty="0">
                <a:solidFill>
                  <a:srgbClr val="000000"/>
                </a:solidFill>
                <a:effectLst/>
                <a:latin typeface="Times New Roman" panose="02020603050405020304" pitchFamily="18" charset="0"/>
                <a:cs typeface="Times New Roman" panose="02020603050405020304" pitchFamily="18" charset="0"/>
              </a:rPr>
              <a:t>niversalism</a:t>
            </a:r>
            <a:endParaRPr lang="zh-CN" altLang="en-US" sz="3200" dirty="0">
              <a:latin typeface="Times New Roman" panose="02020603050405020304" pitchFamily="18" charset="0"/>
              <a:cs typeface="Times New Roman" panose="02020603050405020304" pitchFamily="18" charset="0"/>
            </a:endParaRPr>
          </a:p>
        </p:txBody>
      </p:sp>
      <p:sp>
        <p:nvSpPr>
          <p:cNvPr id="21" name="文本框 20">
            <a:extLst>
              <a:ext uri="{FF2B5EF4-FFF2-40B4-BE49-F238E27FC236}">
                <a16:creationId xmlns:a16="http://schemas.microsoft.com/office/drawing/2014/main" id="{65B823BF-D002-4A41-8F75-8F68B1E725FB}"/>
              </a:ext>
            </a:extLst>
          </p:cNvPr>
          <p:cNvSpPr txBox="1"/>
          <p:nvPr/>
        </p:nvSpPr>
        <p:spPr>
          <a:xfrm>
            <a:off x="8315829" y="2543928"/>
            <a:ext cx="2908935" cy="583565"/>
          </a:xfrm>
          <a:prstGeom prst="rect">
            <a:avLst/>
          </a:prstGeom>
          <a:noFill/>
        </p:spPr>
        <p:txBody>
          <a:bodyPr wrap="square" rtlCol="0">
            <a:spAutoFit/>
          </a:bodyPr>
          <a:lstStyle/>
          <a:p>
            <a:r>
              <a:rPr lang="en-US" altLang="zh-CN" sz="3200" dirty="0">
                <a:solidFill>
                  <a:srgbClr val="000000"/>
                </a:solidFill>
                <a:latin typeface="Times New Roman" panose="02020603050405020304" pitchFamily="18" charset="0"/>
                <a:cs typeface="Times New Roman" panose="02020603050405020304" pitchFamily="18" charset="0"/>
              </a:rPr>
              <a:t>P</a:t>
            </a:r>
            <a:r>
              <a:rPr lang="en-US" altLang="zh-CN" sz="3200" dirty="0">
                <a:solidFill>
                  <a:srgbClr val="000000"/>
                </a:solidFill>
                <a:effectLst/>
                <a:latin typeface="Times New Roman" panose="02020603050405020304" pitchFamily="18" charset="0"/>
                <a:cs typeface="Times New Roman" panose="02020603050405020304" pitchFamily="18" charset="0"/>
              </a:rPr>
              <a:t>articularism</a:t>
            </a:r>
            <a:endParaRPr lang="zh-CN" altLang="en-US" sz="3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6528F55A-58F3-4B25-88F6-2F526D89AE74}"/>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altLang="zh-CN" sz="3000" kern="1200" dirty="0">
                <a:solidFill>
                  <a:srgbClr val="FFFFFF"/>
                </a:solidFill>
                <a:latin typeface="Times New Roman" panose="02020603050405020304" pitchFamily="18" charset="0"/>
                <a:cs typeface="Times New Roman" panose="02020603050405020304" pitchFamily="18" charset="0"/>
              </a:rPr>
              <a:t>T</a:t>
            </a:r>
            <a:r>
              <a:rPr lang="en-US" altLang="zh-CN" sz="3000" kern="1200" dirty="0">
                <a:solidFill>
                  <a:srgbClr val="FFFFFF"/>
                </a:solidFill>
                <a:effectLst/>
                <a:latin typeface="Times New Roman" panose="02020603050405020304" pitchFamily="18" charset="0"/>
                <a:cs typeface="Times New Roman" panose="02020603050405020304" pitchFamily="18" charset="0"/>
              </a:rPr>
              <a:t>he systems world picture:  </a:t>
            </a:r>
            <a:br>
              <a:rPr lang="en-US" altLang="zh-CN" sz="3000" kern="1200" dirty="0">
                <a:solidFill>
                  <a:srgbClr val="FFFFFF"/>
                </a:solidFill>
                <a:effectLst/>
                <a:latin typeface="Times New Roman" panose="02020603050405020304" pitchFamily="18" charset="0"/>
                <a:cs typeface="Times New Roman" panose="02020603050405020304" pitchFamily="18" charset="0"/>
              </a:rPr>
            </a:br>
            <a:r>
              <a:rPr lang="en-US" altLang="zh-CN" sz="3000" kern="1200" dirty="0">
                <a:solidFill>
                  <a:srgbClr val="FFFFFF"/>
                </a:solidFill>
                <a:effectLst/>
                <a:latin typeface="Times New Roman" panose="02020603050405020304" pitchFamily="18" charset="0"/>
                <a:cs typeface="Times New Roman" panose="02020603050405020304" pitchFamily="18" charset="0"/>
              </a:rPr>
              <a:t>the multi-stage model of evolutionary systems</a:t>
            </a:r>
            <a:endParaRPr lang="en-US" altLang="zh-CN" sz="3000" kern="1200" dirty="0">
              <a:solidFill>
                <a:srgbClr val="FFFFFF"/>
              </a:solidFill>
              <a:latin typeface="Times New Roman" panose="02020603050405020304" pitchFamily="18" charset="0"/>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内容占位符 4" descr="表格&#10;&#10;描述已自动生成">
            <a:extLst>
              <a:ext uri="{FF2B5EF4-FFF2-40B4-BE49-F238E27FC236}">
                <a16:creationId xmlns:a16="http://schemas.microsoft.com/office/drawing/2014/main" id="{556AC821-A3A2-406A-BB0D-88B705318CA7}"/>
              </a:ext>
            </a:extLst>
          </p:cNvPr>
          <p:cNvPicPr>
            <a:picLocks noChangeAspect="1"/>
          </p:cNvPicPr>
          <p:nvPr/>
        </p:nvPicPr>
        <p:blipFill>
          <a:blip r:embed="rId2"/>
          <a:stretch>
            <a:fillRect/>
          </a:stretch>
        </p:blipFill>
        <p:spPr>
          <a:xfrm>
            <a:off x="1675443" y="2509911"/>
            <a:ext cx="8786015" cy="3997637"/>
          </a:xfrm>
          <a:prstGeom prst="rect">
            <a:avLst/>
          </a:prstGeom>
        </p:spPr>
      </p:pic>
      <p:sp>
        <p:nvSpPr>
          <p:cNvPr id="7" name="Content Placeholder 13">
            <a:extLst>
              <a:ext uri="{FF2B5EF4-FFF2-40B4-BE49-F238E27FC236}">
                <a16:creationId xmlns:a16="http://schemas.microsoft.com/office/drawing/2014/main" id="{59D364B5-904B-4AFD-B3F8-11DB6EDBD858}"/>
              </a:ext>
            </a:extLst>
          </p:cNvPr>
          <p:cNvSpPr>
            <a:spLocks noGrp="1"/>
          </p:cNvSpPr>
          <p:nvPr>
            <p:ph idx="1"/>
          </p:nvPr>
        </p:nvSpPr>
        <p:spPr>
          <a:xfrm>
            <a:off x="1008185" y="6123596"/>
            <a:ext cx="10175630" cy="767904"/>
          </a:xfrm>
        </p:spPr>
        <p:txBody>
          <a:bodyPr anchor="ctr">
            <a:normAutofit/>
          </a:bodyPr>
          <a:lstStyle/>
          <a:p>
            <a:pPr marL="0" indent="0" algn="ctr">
              <a:buNone/>
            </a:pPr>
            <a:r>
              <a:rPr lang="en-US" altLang="zh-CN" sz="2000" dirty="0">
                <a:solidFill>
                  <a:srgbClr val="000000"/>
                </a:solidFill>
                <a:effectLst/>
                <a:latin typeface="Times New Roman" panose="02020603050405020304" pitchFamily="18" charset="0"/>
                <a:cs typeface="Times New Roman" panose="02020603050405020304" pitchFamily="18" charset="0"/>
              </a:rPr>
              <a:t>The multi-stage model of evolutionary systems</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4371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图片 3" descr="形状, 圆圈&#10;&#10;描述已自动生成">
            <a:extLst>
              <a:ext uri="{FF2B5EF4-FFF2-40B4-BE49-F238E27FC236}">
                <a16:creationId xmlns:a16="http://schemas.microsoft.com/office/drawing/2014/main" id="{D815B8A6-4BF9-497E-BA62-5CA4EDFDB1B0}"/>
              </a:ext>
            </a:extLst>
          </p:cNvPr>
          <p:cNvPicPr>
            <a:picLocks noChangeAspect="1"/>
          </p:cNvPicPr>
          <p:nvPr/>
        </p:nvPicPr>
        <p:blipFill rotWithShape="1">
          <a:blip r:embed="rId2">
            <a:alphaModFix amt="40000"/>
          </a:blip>
          <a:srcRect t="1129" b="10288"/>
          <a:stretch/>
        </p:blipFill>
        <p:spPr>
          <a:xfrm>
            <a:off x="20" y="10"/>
            <a:ext cx="12191979" cy="6857990"/>
          </a:xfrm>
          <a:prstGeom prst="rect">
            <a:avLst/>
          </a:prstGeom>
        </p:spPr>
      </p:pic>
      <p:sp>
        <p:nvSpPr>
          <p:cNvPr id="2" name="标题 1">
            <a:extLst>
              <a:ext uri="{FF2B5EF4-FFF2-40B4-BE49-F238E27FC236}">
                <a16:creationId xmlns:a16="http://schemas.microsoft.com/office/drawing/2014/main" id="{9863F785-3FE8-4CC6-A502-7AE372FCCA0B}"/>
              </a:ext>
            </a:extLst>
          </p:cNvPr>
          <p:cNvSpPr>
            <a:spLocks noGrp="1"/>
          </p:cNvSpPr>
          <p:nvPr>
            <p:ph type="title"/>
          </p:nvPr>
        </p:nvSpPr>
        <p:spPr>
          <a:xfrm>
            <a:off x="841249" y="941832"/>
            <a:ext cx="10506456" cy="2057400"/>
          </a:xfrm>
        </p:spPr>
        <p:txBody>
          <a:bodyPr anchor="b">
            <a:normAutofit/>
          </a:bodyPr>
          <a:lstStyle/>
          <a:p>
            <a:r>
              <a:rPr lang="en-US" altLang="zh-CN" sz="5000" dirty="0">
                <a:latin typeface="Times New Roman" panose="02020603050405020304" pitchFamily="18" charset="0"/>
                <a:cs typeface="Times New Roman" panose="02020603050405020304" pitchFamily="18" charset="0"/>
              </a:rPr>
              <a:t>The systems world view: </a:t>
            </a:r>
            <a:r>
              <a:rPr lang="en-US" altLang="zh-CN" sz="5000" dirty="0">
                <a:effectLst/>
                <a:latin typeface="Times New Roman" panose="02020603050405020304" pitchFamily="18" charset="0"/>
                <a:cs typeface="Times New Roman" panose="02020603050405020304" pitchFamily="18" charset="0"/>
              </a:rPr>
              <a:t>Synergy</a:t>
            </a:r>
            <a:endParaRPr lang="zh-CN" altLang="en-US" sz="5000"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内容占位符 2">
            <a:extLst>
              <a:ext uri="{FF2B5EF4-FFF2-40B4-BE49-F238E27FC236}">
                <a16:creationId xmlns:a16="http://schemas.microsoft.com/office/drawing/2014/main" id="{DDEEB7AF-148D-404A-9746-08822DBD2B61}"/>
              </a:ext>
            </a:extLst>
          </p:cNvPr>
          <p:cNvSpPr>
            <a:spLocks noGrp="1"/>
          </p:cNvSpPr>
          <p:nvPr>
            <p:ph idx="1"/>
          </p:nvPr>
        </p:nvSpPr>
        <p:spPr>
          <a:xfrm>
            <a:off x="841247" y="3502152"/>
            <a:ext cx="11177927" cy="2670048"/>
          </a:xfrm>
        </p:spPr>
        <p:txBody>
          <a:bodyPr>
            <a:normAutofit/>
          </a:bodyPr>
          <a:lstStyle/>
          <a:p>
            <a:pPr marL="0" indent="0">
              <a:buNone/>
            </a:pPr>
            <a:r>
              <a:rPr lang="en-US" altLang="zh-CN" sz="2000" dirty="0">
                <a:latin typeface="Times New Roman" panose="02020603050405020304" pitchFamily="18" charset="0"/>
                <a:cs typeface="Times New Roman" panose="02020603050405020304" pitchFamily="18" charset="0"/>
              </a:rPr>
              <a:t>Meaningful technology is oriented towards the advancement of synergy and hence alleviation of frictions.</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335304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2EA7BBA1-F802-4643-9607-FB3367A6F9AF}"/>
              </a:ext>
            </a:extLst>
          </p:cNvPr>
          <p:cNvSpPr>
            <a:spLocks noGrp="1"/>
          </p:cNvSpPr>
          <p:nvPr>
            <p:ph type="title"/>
          </p:nvPr>
        </p:nvSpPr>
        <p:spPr>
          <a:xfrm>
            <a:off x="804672" y="1412489"/>
            <a:ext cx="2871095" cy="2156621"/>
          </a:xfrm>
        </p:spPr>
        <p:txBody>
          <a:bodyPr vert="horz" lIns="91440" tIns="45720" rIns="91440" bIns="45720" rtlCol="0" anchor="t">
            <a:normAutofit/>
          </a:bodyPr>
          <a:lstStyle/>
          <a:p>
            <a:r>
              <a:rPr lang="en-US" altLang="zh-CN" sz="3600" kern="1200" dirty="0">
                <a:solidFill>
                  <a:srgbClr val="FFFFFF"/>
                </a:solidFill>
                <a:latin typeface="Times New Roman" panose="02020603050405020304" pitchFamily="18" charset="0"/>
                <a:cs typeface="Times New Roman" panose="02020603050405020304" pitchFamily="18" charset="0"/>
              </a:rPr>
              <a:t>Collective Thinking</a:t>
            </a:r>
          </a:p>
        </p:txBody>
      </p:sp>
      <p:sp>
        <p:nvSpPr>
          <p:cNvPr id="3" name="内容占位符 2">
            <a:extLst>
              <a:ext uri="{FF2B5EF4-FFF2-40B4-BE49-F238E27FC236}">
                <a16:creationId xmlns:a16="http://schemas.microsoft.com/office/drawing/2014/main" id="{DEE111CA-5552-42BF-B2F7-EAEED48E4997}"/>
              </a:ext>
            </a:extLst>
          </p:cNvPr>
          <p:cNvSpPr>
            <a:spLocks noGrp="1"/>
          </p:cNvSpPr>
          <p:nvPr>
            <p:ph idx="1"/>
          </p:nvPr>
        </p:nvSpPr>
        <p:spPr>
          <a:xfrm>
            <a:off x="5198993" y="1412489"/>
            <a:ext cx="2926080" cy="4363844"/>
          </a:xfrm>
        </p:spPr>
        <p:txBody>
          <a:bodyPr vert="horz" lIns="91440" tIns="45720" rIns="91440" bIns="45720" rtlCol="0">
            <a:normAutofit/>
          </a:bodyPr>
          <a:lstStyle/>
          <a:p>
            <a:pPr marL="0" indent="0">
              <a:buNone/>
            </a:pPr>
            <a:r>
              <a:rPr lang="en-US" altLang="zh-CN" sz="2000" b="1" dirty="0">
                <a:latin typeface="Times New Roman" panose="02020603050405020304" pitchFamily="18" charset="0"/>
                <a:cs typeface="Times New Roman" panose="02020603050405020304" pitchFamily="18" charset="0"/>
              </a:rPr>
              <a:t>Significance </a:t>
            </a:r>
          </a:p>
          <a:p>
            <a:r>
              <a:rPr lang="en-US" altLang="zh-CN" sz="2000" dirty="0">
                <a:latin typeface="Times New Roman" panose="02020603050405020304" pitchFamily="18" charset="0"/>
                <a:cs typeface="Times New Roman" panose="02020603050405020304" pitchFamily="18" charset="0"/>
              </a:rPr>
              <a:t>Effective way to obtain comprehensive understanding of complex social-environmental issues. </a:t>
            </a:r>
          </a:p>
          <a:p>
            <a:r>
              <a:rPr lang="en-US" altLang="zh-CN" sz="2000" dirty="0">
                <a:latin typeface="Times New Roman" panose="02020603050405020304" pitchFamily="18" charset="0"/>
                <a:cs typeface="Times New Roman" panose="02020603050405020304" pitchFamily="18" charset="0"/>
              </a:rPr>
              <a:t>Can help us to overcome the barriers between the traditional knowledge </a:t>
            </a:r>
          </a:p>
          <a:p>
            <a:endParaRPr lang="en-US" altLang="zh-CN" sz="2000" dirty="0"/>
          </a:p>
        </p:txBody>
      </p:sp>
      <p:sp>
        <p:nvSpPr>
          <p:cNvPr id="6" name="内容占位符 2">
            <a:extLst>
              <a:ext uri="{FF2B5EF4-FFF2-40B4-BE49-F238E27FC236}">
                <a16:creationId xmlns:a16="http://schemas.microsoft.com/office/drawing/2014/main" id="{5F2A27A9-4676-4CAB-814E-AE5761775526}"/>
              </a:ext>
            </a:extLst>
          </p:cNvPr>
          <p:cNvSpPr txBox="1">
            <a:spLocks/>
          </p:cNvSpPr>
          <p:nvPr/>
        </p:nvSpPr>
        <p:spPr>
          <a:xfrm>
            <a:off x="8451604" y="1412489"/>
            <a:ext cx="2926080" cy="43638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000" b="1" dirty="0">
                <a:latin typeface="Times New Roman" panose="02020603050405020304" pitchFamily="18" charset="0"/>
                <a:cs typeface="Times New Roman" panose="02020603050405020304" pitchFamily="18" charset="0"/>
              </a:rPr>
              <a:t>Methodology </a:t>
            </a:r>
          </a:p>
          <a:p>
            <a:r>
              <a:rPr lang="en-US" altLang="zh-CN" sz="2000" dirty="0">
                <a:latin typeface="Times New Roman" panose="02020603050405020304" pitchFamily="18" charset="0"/>
                <a:cs typeface="Times New Roman" panose="02020603050405020304" pitchFamily="18" charset="0"/>
              </a:rPr>
              <a:t>Welcome diversity</a:t>
            </a:r>
          </a:p>
          <a:p>
            <a:r>
              <a:rPr lang="en-US" altLang="zh-CN" sz="2000" dirty="0">
                <a:latin typeface="Times New Roman" panose="02020603050405020304" pitchFamily="18" charset="0"/>
                <a:cs typeface="Times New Roman" panose="02020603050405020304" pitchFamily="18" charset="0"/>
              </a:rPr>
              <a:t>Treating opposite as interdependent relations</a:t>
            </a:r>
          </a:p>
          <a:p>
            <a:r>
              <a:rPr lang="en-US" altLang="zh-CN" sz="2000" dirty="0">
                <a:latin typeface="Times New Roman" panose="02020603050405020304" pitchFamily="18" charset="0"/>
                <a:cs typeface="Times New Roman" panose="02020603050405020304" pitchFamily="18" charset="0"/>
              </a:rPr>
              <a:t>Follow the principle of deep democracy</a:t>
            </a:r>
          </a:p>
          <a:p>
            <a:r>
              <a:rPr lang="en-US" altLang="zh-CN" sz="2000" dirty="0">
                <a:latin typeface="Times New Roman" panose="02020603050405020304" pitchFamily="18" charset="0"/>
                <a:cs typeface="Times New Roman" panose="02020603050405020304" pitchFamily="18" charset="0"/>
              </a:rPr>
              <a:t>Applying different knowledge collectively</a:t>
            </a:r>
          </a:p>
        </p:txBody>
      </p:sp>
    </p:spTree>
    <p:extLst>
      <p:ext uri="{BB962C8B-B14F-4D97-AF65-F5344CB8AC3E}">
        <p14:creationId xmlns:p14="http://schemas.microsoft.com/office/powerpoint/2010/main" val="1960648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等线"/>
              <a:ea typeface="+mn-ea"/>
              <a:cs typeface="+mn-cs"/>
            </a:endParaRPr>
          </a:p>
        </p:txBody>
      </p:sp>
      <p:sp>
        <p:nvSpPr>
          <p:cNvPr id="13" name="Freeform: Shape 12">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21332"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232227"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2EA7BBA1-F802-4643-9607-FB3367A6F9AF}"/>
              </a:ext>
            </a:extLst>
          </p:cNvPr>
          <p:cNvSpPr>
            <a:spLocks noGrp="1"/>
          </p:cNvSpPr>
          <p:nvPr>
            <p:ph type="title"/>
          </p:nvPr>
        </p:nvSpPr>
        <p:spPr>
          <a:xfrm>
            <a:off x="804672" y="1412489"/>
            <a:ext cx="2871095" cy="2156621"/>
          </a:xfrm>
        </p:spPr>
        <p:txBody>
          <a:bodyPr vert="horz" lIns="91440" tIns="45720" rIns="91440" bIns="45720" rtlCol="0" anchor="t">
            <a:normAutofit/>
          </a:bodyPr>
          <a:lstStyle/>
          <a:p>
            <a:r>
              <a:rPr lang="en-US" altLang="zh-CN" sz="3600" kern="1200" dirty="0">
                <a:solidFill>
                  <a:srgbClr val="FFFFFF"/>
                </a:solidFill>
                <a:latin typeface="Times New Roman" panose="02020603050405020304" pitchFamily="18" charset="0"/>
                <a:cs typeface="Times New Roman" panose="02020603050405020304" pitchFamily="18" charset="0"/>
              </a:rPr>
              <a:t>Reflective Thinking</a:t>
            </a:r>
          </a:p>
        </p:txBody>
      </p:sp>
      <p:sp>
        <p:nvSpPr>
          <p:cNvPr id="3" name="内容占位符 2">
            <a:extLst>
              <a:ext uri="{FF2B5EF4-FFF2-40B4-BE49-F238E27FC236}">
                <a16:creationId xmlns:a16="http://schemas.microsoft.com/office/drawing/2014/main" id="{DEE111CA-5552-42BF-B2F7-EAEED48E4997}"/>
              </a:ext>
            </a:extLst>
          </p:cNvPr>
          <p:cNvSpPr>
            <a:spLocks noGrp="1"/>
          </p:cNvSpPr>
          <p:nvPr>
            <p:ph idx="1"/>
          </p:nvPr>
        </p:nvSpPr>
        <p:spPr>
          <a:xfrm>
            <a:off x="5198993" y="1412489"/>
            <a:ext cx="2926080" cy="4363844"/>
          </a:xfrm>
        </p:spPr>
        <p:txBody>
          <a:bodyPr vert="horz" lIns="91440" tIns="45720" rIns="91440" bIns="45720" rtlCol="0">
            <a:normAutofit/>
          </a:bodyPr>
          <a:lstStyle/>
          <a:p>
            <a:pPr marL="0" indent="0">
              <a:buNone/>
            </a:pPr>
            <a:r>
              <a:rPr lang="en-US" altLang="zh-CN" sz="2000" b="1" dirty="0">
                <a:latin typeface="Times New Roman" panose="02020603050405020304" pitchFamily="18" charset="0"/>
                <a:cs typeface="Times New Roman" panose="02020603050405020304" pitchFamily="18" charset="0"/>
              </a:rPr>
              <a:t>General Methodology  </a:t>
            </a:r>
          </a:p>
          <a:p>
            <a:r>
              <a:rPr lang="en-US" altLang="zh-CN" sz="2000" dirty="0">
                <a:latin typeface="Times New Roman" panose="02020603050405020304" pitchFamily="18" charset="0"/>
                <a:cs typeface="Times New Roman" panose="02020603050405020304" pitchFamily="18" charset="0"/>
              </a:rPr>
              <a:t>Observe and analyze based on the acquired experience dynamically and interactively</a:t>
            </a:r>
          </a:p>
          <a:p>
            <a:endParaRPr lang="en-US" altLang="zh-CN" sz="2000" dirty="0">
              <a:latin typeface="Times New Roman" panose="02020603050405020304" pitchFamily="18" charset="0"/>
              <a:cs typeface="Times New Roman" panose="02020603050405020304" pitchFamily="18" charset="0"/>
            </a:endParaRPr>
          </a:p>
          <a:p>
            <a:r>
              <a:rPr lang="en-US" altLang="zh-CN" sz="2000" dirty="0">
                <a:latin typeface="Times New Roman" panose="02020603050405020304" pitchFamily="18" charset="0"/>
                <a:cs typeface="Times New Roman" panose="02020603050405020304" pitchFamily="18" charset="0"/>
              </a:rPr>
              <a:t>Making judgements and plans based on the results of observe and analyze.</a:t>
            </a:r>
          </a:p>
          <a:p>
            <a:endParaRPr lang="en-US" altLang="zh-CN" sz="2000" dirty="0"/>
          </a:p>
        </p:txBody>
      </p:sp>
      <p:sp>
        <p:nvSpPr>
          <p:cNvPr id="6" name="内容占位符 2">
            <a:extLst>
              <a:ext uri="{FF2B5EF4-FFF2-40B4-BE49-F238E27FC236}">
                <a16:creationId xmlns:a16="http://schemas.microsoft.com/office/drawing/2014/main" id="{5F2A27A9-4676-4CAB-814E-AE5761775526}"/>
              </a:ext>
            </a:extLst>
          </p:cNvPr>
          <p:cNvSpPr txBox="1">
            <a:spLocks/>
          </p:cNvSpPr>
          <p:nvPr/>
        </p:nvSpPr>
        <p:spPr>
          <a:xfrm>
            <a:off x="8451604" y="1412489"/>
            <a:ext cx="2926080" cy="436384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Kolb’s Leaning circle (One example)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Concrete experience (having a new experience)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Reflective observation (reflecting on that experience)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Abstract conceptualization (learning from that experience)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000" b="0" i="0" u="none" strike="noStrike" kern="12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Abstract experimentation (apply what you’ve learned from that experience).</a:t>
            </a:r>
          </a:p>
        </p:txBody>
      </p:sp>
    </p:spTree>
    <p:extLst>
      <p:ext uri="{BB962C8B-B14F-4D97-AF65-F5344CB8AC3E}">
        <p14:creationId xmlns:p14="http://schemas.microsoft.com/office/powerpoint/2010/main" val="354309118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TotalTime>
  <Words>2200</Words>
  <Application>Microsoft Office PowerPoint</Application>
  <PresentationFormat>宽屏</PresentationFormat>
  <Paragraphs>251</Paragraphs>
  <Slides>29</Slides>
  <Notes>7</Notes>
  <HiddenSlides>0</HiddenSlides>
  <MMClips>0</MMClips>
  <ScaleCrop>false</ScaleCrop>
  <HeadingPairs>
    <vt:vector size="6" baseType="variant">
      <vt:variant>
        <vt:lpstr>已用的字体</vt:lpstr>
      </vt:variant>
      <vt:variant>
        <vt:i4>7</vt:i4>
      </vt:variant>
      <vt:variant>
        <vt:lpstr>主题</vt:lpstr>
      </vt:variant>
      <vt:variant>
        <vt:i4>3</vt:i4>
      </vt:variant>
      <vt:variant>
        <vt:lpstr>幻灯片标题</vt:lpstr>
      </vt:variant>
      <vt:variant>
        <vt:i4>29</vt:i4>
      </vt:variant>
    </vt:vector>
  </HeadingPairs>
  <TitlesOfParts>
    <vt:vector size="39" baseType="lpstr">
      <vt:lpstr>等线</vt:lpstr>
      <vt:lpstr>等线 Light</vt:lpstr>
      <vt:lpstr>Arial</vt:lpstr>
      <vt:lpstr>Calibri</vt:lpstr>
      <vt:lpstr>Calibri Light</vt:lpstr>
      <vt:lpstr>Times New Roman</vt:lpstr>
      <vt:lpstr>Tw Cen MT</vt:lpstr>
      <vt:lpstr>Office 主题​​</vt:lpstr>
      <vt:lpstr>1_Office 主题​​</vt:lpstr>
      <vt:lpstr>Office 主题</vt:lpstr>
      <vt:lpstr>Towards a responsible expertise</vt:lpstr>
      <vt:lpstr>PowerPoint 演示文稿</vt:lpstr>
      <vt:lpstr>System thinking is best suited for transdisciplinary studies</vt:lpstr>
      <vt:lpstr>Disciplines and Transdisciplinarity</vt:lpstr>
      <vt:lpstr>The systems way of thinking:  integrativism</vt:lpstr>
      <vt:lpstr>The systems world picture:   the multi-stage model of evolutionary systems</vt:lpstr>
      <vt:lpstr>The systems world view: Synergy</vt:lpstr>
      <vt:lpstr>Collective Thinking</vt:lpstr>
      <vt:lpstr>Reflective Thinking</vt:lpstr>
      <vt:lpstr>Wicked Problem</vt:lpstr>
      <vt:lpstr>Review of Transdisciplinarity</vt:lpstr>
      <vt:lpstr>Review of Transdisciplinarity</vt:lpstr>
      <vt:lpstr>Inspiration 1</vt:lpstr>
      <vt:lpstr>General System Theory (GST) – Unity of Knowledge</vt:lpstr>
      <vt:lpstr>General System Ontology (GSO) - Unity of Nature</vt:lpstr>
      <vt:lpstr>Inspiration 2</vt:lpstr>
      <vt:lpstr>How to move from Disciplinarity to Transdisciplinarity</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How expert's expertise could be ethical and responsible?</vt:lpstr>
      <vt:lpstr>For experts:</vt:lpstr>
      <vt:lpstr>External factors:</vt:lpstr>
      <vt:lpstr>Reference</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Towards a responsible expertise</dc:title>
  <dc:creator>Puxi Cao</dc:creator>
  <cp:lastModifiedBy>claire shi</cp:lastModifiedBy>
  <cp:revision>8</cp:revision>
  <dcterms:created xsi:type="dcterms:W3CDTF">2021-08-12T07:45:32Z</dcterms:created>
  <dcterms:modified xsi:type="dcterms:W3CDTF">2021-10-27T02:22:30Z</dcterms:modified>
</cp:coreProperties>
</file>

<file path=docProps/thumbnail.jpeg>
</file>